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4" r:id="rId6"/>
    <p:sldId id="259" r:id="rId7"/>
    <p:sldId id="261" r:id="rId8"/>
    <p:sldId id="262" r:id="rId9"/>
    <p:sldId id="265" r:id="rId10"/>
    <p:sldId id="263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159F9-97BC-4E38-B951-200910B89A78}" type="datetimeFigureOut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1F1F8-39B5-4D77-85C5-76D7AE6FFDC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06D7-0DD9-4B8F-833B-476E33260FF6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7293-B191-4BA8-A703-FAD672C0D3DA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1766-6EE2-4049-8F61-FE0EA3487D14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8A52-DC0C-4E6C-9DE8-8FCFDC91B32D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77CF-7347-44E7-BBA5-412703379EFA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B585-DF0A-4CE9-8231-E5040F20AB64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852-C6CA-4B98-85E9-6945C073394C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BE49-8C7D-40E1-B299-C74225383CB7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68A8-E42B-4552-95A7-48CEB2D0F9E1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4C8C-9CF7-476D-A20F-57346820F345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2ABD-078F-4A7F-AA06-DB10AC5EC4A6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5DEDC-4BA6-4897-B675-98E420B4F006}" type="datetime1">
              <a:rPr lang="cs-CZ" smtClean="0"/>
              <a:pPr/>
              <a:t>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,,Autorem materiálu a všech jeho částí, není-li uvedeno jinak, je   Lukáš Veverka a MgA. Eliška Jílková.       Dostupné z Metodického portálu www.rvp.cz ; ISSN 1802-4785.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1D706-4C5C-4795-AB83-79BE80027B3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Barevné prostory ve fotografii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Základní seznámení s barevnými prostory</a:t>
            </a:r>
          </a:p>
          <a:p>
            <a:r>
              <a:rPr lang="cs-CZ" dirty="0" smtClean="0"/>
              <a:t>sRGB; RGB; CMYK; LAB </a:t>
            </a:r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/>
        </p:nvSpPr>
        <p:spPr>
          <a:xfrm>
            <a:off x="827882" y="6421461"/>
            <a:ext cx="74882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cs-CZ" sz="1100" i="1" dirty="0"/>
              <a:t>Autorem materiálu a všech jeho částí, není-li uvedeno jinak, je </a:t>
            </a:r>
            <a:r>
              <a:rPr lang="cs-CZ" sz="1100" i="1" dirty="0" smtClean="0"/>
              <a:t>Lukáš Veverka a MgA. Eliška Jílková.</a:t>
            </a:r>
            <a:r>
              <a:rPr lang="cs-CZ" sz="1100" i="1" dirty="0"/>
              <a:t/>
            </a:r>
            <a:br>
              <a:rPr lang="cs-CZ" sz="1100" i="1" dirty="0"/>
            </a:br>
            <a:r>
              <a:rPr lang="cs-CZ" sz="1100" i="1" dirty="0"/>
              <a:t>Dostupné z Metodického portálu www.</a:t>
            </a:r>
            <a:r>
              <a:rPr lang="cs-CZ" sz="1100" i="1" dirty="0" err="1"/>
              <a:t>rvp.cz</a:t>
            </a:r>
            <a:r>
              <a:rPr lang="cs-CZ" sz="1100" i="1" dirty="0"/>
              <a:t> ; ISSN 1802-4785. Provozuje Národní ústav pro vzdělávání, školské poradenské zařízení a zařízení pro další vzdělávání pedagogických pracovníků (NÚV).</a:t>
            </a:r>
          </a:p>
          <a:p>
            <a:endParaRPr lang="cs-CZ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dirty="0" smtClean="0"/>
              <a:t>Anotace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Obsah této prezentace je určen k základnímu seznámení studentů s barevnými prostory sRGB; RGB; CMYK; LAB ve fotografii.</a:t>
            </a:r>
          </a:p>
          <a:p>
            <a:r>
              <a:rPr lang="cs-CZ" sz="2800" dirty="0" smtClean="0"/>
              <a:t>Prezentace slouží k dokreslení výkladu vyučujícího, který výklad může rozšířit podle úrovně znalostí studentů.</a:t>
            </a:r>
          </a:p>
          <a:p>
            <a:r>
              <a:rPr lang="cs-CZ" sz="2800" dirty="0" smtClean="0"/>
              <a:t>Doporučené je i problematiku barevných prostorů propojit s názornými ukázkami během praktické výuky.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9604"/>
            <a:ext cx="4536504" cy="968006"/>
          </a:xfrm>
          <a:prstGeom prst="rect">
            <a:avLst/>
          </a:prstGeom>
        </p:spPr>
      </p:pic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21633834"/>
              </p:ext>
            </p:extLst>
          </p:nvPr>
        </p:nvGraphicFramePr>
        <p:xfrm>
          <a:off x="457200" y="1600200"/>
          <a:ext cx="82296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PROJEKT MŠMT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Název projektu školy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Vybavení odborných učeben moderními technologiemi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Registrační</a:t>
                      </a:r>
                      <a:r>
                        <a:rPr lang="cs-CZ" baseline="0" dirty="0" smtClean="0"/>
                        <a:t> číslo projektu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CZ.1.07/1.5.00/34.0432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Anotace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Barevné prostory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Klíčová slova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mtClean="0"/>
                        <a:t>sRGB,</a:t>
                      </a:r>
                      <a:r>
                        <a:rPr lang="cs-CZ" baseline="0" smtClean="0"/>
                        <a:t> RGB, CMYK, LAB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Předmět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Technika</a:t>
                      </a:r>
                      <a:r>
                        <a:rPr lang="cs-CZ" baseline="0" dirty="0" smtClean="0"/>
                        <a:t> a technologie fotografie, praktická výuka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Lukáš</a:t>
                      </a:r>
                      <a:r>
                        <a:rPr lang="cs-CZ" baseline="0" dirty="0" smtClean="0"/>
                        <a:t> Veverka, MgA. Eliška Jílková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učebního materiálu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Prezentace, výklad,</a:t>
                      </a:r>
                      <a:r>
                        <a:rPr lang="cs-CZ" baseline="0" dirty="0" smtClean="0"/>
                        <a:t> fotografická praxe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Potřebné pomůcky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</a:t>
                      </a:r>
                      <a:r>
                        <a:rPr lang="cs-CZ" smtClean="0"/>
                        <a:t>nteraktivní</a:t>
                      </a:r>
                      <a:r>
                        <a:rPr lang="cs-CZ" baseline="0" smtClean="0"/>
                        <a:t> </a:t>
                      </a:r>
                      <a:r>
                        <a:rPr lang="cs-CZ" baseline="0" dirty="0" smtClean="0"/>
                        <a:t>tabule, PC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Cílová</a:t>
                      </a:r>
                      <a:r>
                        <a:rPr lang="cs-CZ" baseline="0" dirty="0" smtClean="0"/>
                        <a:t> skupina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Žáci střední školy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Druh interaktivity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Výklad pomocí prezentace,</a:t>
                      </a:r>
                      <a:r>
                        <a:rPr lang="cs-CZ" baseline="0" dirty="0" smtClean="0"/>
                        <a:t> procvičení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Zdroje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Autorská</a:t>
                      </a:r>
                      <a:r>
                        <a:rPr lang="cs-CZ" baseline="0" dirty="0" smtClean="0"/>
                        <a:t> práce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785786" y="285728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Barevné prostory</a:t>
            </a:r>
            <a:endParaRPr lang="cs-CZ" sz="32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928662" y="1000108"/>
            <a:ext cx="80724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Barevný prostor je systém souřadnic se skupinou barev. Díky tomuto systému má každá barva přiřazena odpovídající kód určující její polohu v barevném gamutu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Gamut určuje rozsah všech barev, které je dané zařízení schopno zaznamenat/ nebo zobrazit; tedy barevný prostor, ve kterém je dané zařízení schopno pracovat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Jednotlivé barevné prostory pak tvoří výsek barev v gamutu (například RGB tvoří v gamutu trojúhelník vymezující rozsah barev, který je schopný interpretovat</a:t>
            </a:r>
            <a:r>
              <a:rPr lang="cs-CZ" sz="2800" dirty="0" smtClean="0"/>
              <a:t>).</a:t>
            </a:r>
            <a:endParaRPr lang="cs-CZ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785786" y="285728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/>
              <a:t>Barevné prostory</a:t>
            </a:r>
            <a:endParaRPr lang="cs-CZ" sz="32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323528" y="1000108"/>
            <a:ext cx="867762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 smtClean="0"/>
              <a:t>Ve fotografické praxi se nejčastěji setkáváme se třemi barevnými prostory a jejich odvozeninami. </a:t>
            </a:r>
          </a:p>
          <a:p>
            <a:pPr>
              <a:buFontTx/>
              <a:buChar char="-"/>
            </a:pPr>
            <a:r>
              <a:rPr lang="cs-CZ" sz="2800" dirty="0" smtClean="0"/>
              <a:t> RGB</a:t>
            </a:r>
          </a:p>
          <a:p>
            <a:pPr>
              <a:buFontTx/>
              <a:buChar char="-"/>
            </a:pPr>
            <a:r>
              <a:rPr lang="cs-CZ" sz="2800" dirty="0" smtClean="0"/>
              <a:t> CMYK</a:t>
            </a:r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smtClean="0"/>
              <a:t>LAB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Správné nastavení odpovídajících barevných prostorů ve vstupním i výstupním procesu nám zajistí co možná nejpřesnější zobrazení barev</a:t>
            </a:r>
            <a:r>
              <a:rPr lang="cs-CZ" sz="2800" dirty="0" smtClean="0"/>
              <a:t>.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Barevné odchylky se v menší, či větší míře vyskytují při převodu mezi jednotlivými barevnými prostory.</a:t>
            </a:r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RGB</a:t>
            </a:r>
            <a:endParaRPr lang="cs-CZ" sz="28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51520" y="970185"/>
            <a:ext cx="4032448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Red (červená); Green (zelená); Blue (modrá)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Nejčastěji používaný barevný prostor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Je postaven na aditivním  skládání základních barev.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U tohoto barevného prostoru vzniklo mnoho odvozenin</a:t>
            </a:r>
          </a:p>
          <a:p>
            <a:pPr>
              <a:buFontTx/>
              <a:buChar char="-"/>
            </a:pPr>
            <a:r>
              <a:rPr lang="cs-CZ" sz="1800" dirty="0" smtClean="0"/>
              <a:t>sRGB </a:t>
            </a:r>
          </a:p>
          <a:p>
            <a:pPr>
              <a:buFontTx/>
              <a:buChar char="-"/>
            </a:pPr>
            <a:r>
              <a:rPr lang="cs-CZ" sz="1800" dirty="0" smtClean="0"/>
              <a:t> Adobe RGB 1998</a:t>
            </a:r>
          </a:p>
          <a:p>
            <a:pPr>
              <a:buFontTx/>
              <a:buChar char="-"/>
            </a:pPr>
            <a:r>
              <a:rPr lang="cs-CZ" sz="1800" dirty="0" smtClean="0"/>
              <a:t> </a:t>
            </a:r>
            <a:r>
              <a:rPr lang="cs-CZ" sz="1800" dirty="0" err="1" smtClean="0"/>
              <a:t>wide</a:t>
            </a:r>
            <a:r>
              <a:rPr lang="cs-CZ" sz="1800" dirty="0" smtClean="0"/>
              <a:t> gamut RGB</a:t>
            </a:r>
          </a:p>
          <a:p>
            <a:pPr>
              <a:buFontTx/>
              <a:buChar char="-"/>
            </a:pPr>
            <a:r>
              <a:rPr lang="cs-CZ" sz="1800" dirty="0" smtClean="0"/>
              <a:t> atd.</a:t>
            </a:r>
          </a:p>
        </p:txBody>
      </p:sp>
      <p:pic>
        <p:nvPicPr>
          <p:cNvPr id="1026" name="Picture 2" descr="C:\Users\Atropos\Desktop\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692696"/>
            <a:ext cx="2879725" cy="2879725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4889102" y="476672"/>
            <a:ext cx="371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 smtClean="0"/>
              <a:t>Aditivní míchání barev.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4788024" y="3786190"/>
            <a:ext cx="4357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RGB využívají všechny monitory a zobrazovací zařízení, avšak s různou procentuální hodnotou zobrazených barev .</a:t>
            </a:r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CMYK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86808" cy="4691063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cs-CZ" sz="3000" dirty="0" smtClean="0"/>
              <a:t> Cayn (azurová); Mangenta (purpurová); Yellow (žlutá); Key (černá) </a:t>
            </a:r>
          </a:p>
          <a:p>
            <a:pPr>
              <a:buFont typeface="Arial" pitchFamily="34" charset="0"/>
              <a:buChar char="•"/>
            </a:pPr>
            <a:r>
              <a:rPr lang="cs-CZ" sz="3000" dirty="0" smtClean="0"/>
              <a:t> Prostor používaný především pro tiskové výstupy. V současné době se výstupní data pro tisk předávají v RGB. Převod probíhá interně v tiskárně</a:t>
            </a:r>
            <a:r>
              <a:rPr lang="cs-CZ" sz="3000" dirty="0" smtClean="0"/>
              <a:t>.</a:t>
            </a:r>
            <a:endParaRPr lang="cs-CZ" sz="3000" dirty="0" smtClean="0"/>
          </a:p>
          <a:p>
            <a:pPr>
              <a:buFont typeface="Arial" pitchFamily="34" charset="0"/>
              <a:buChar char="•"/>
            </a:pPr>
            <a:r>
              <a:rPr lang="cs-CZ" sz="3000" dirty="0" smtClean="0"/>
              <a:t> Je postaven na subtraktivním míchání barev.</a:t>
            </a:r>
          </a:p>
          <a:p>
            <a:endParaRPr lang="cs-CZ" dirty="0" smtClean="0"/>
          </a:p>
        </p:txBody>
      </p:sp>
      <p:sp>
        <p:nvSpPr>
          <p:cNvPr id="7" name="TextovéPole 6"/>
          <p:cNvSpPr txBox="1"/>
          <p:nvPr/>
        </p:nvSpPr>
        <p:spPr>
          <a:xfrm>
            <a:off x="5072066" y="3978479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 smtClean="0"/>
              <a:t>Subtraktivní míchání barev.</a:t>
            </a:r>
          </a:p>
        </p:txBody>
      </p:sp>
      <p:pic>
        <p:nvPicPr>
          <p:cNvPr id="2050" name="Picture 2" descr="C:\Users\Atropos\Desktop\cmy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4498" y="571480"/>
            <a:ext cx="3523716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 fontScale="90000"/>
          </a:bodyPr>
          <a:lstStyle/>
          <a:p>
            <a:r>
              <a:rPr lang="cs-CZ" sz="3200" dirty="0" smtClean="0"/>
              <a:t>LAB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836712"/>
            <a:ext cx="4104456" cy="5616624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cs-CZ" sz="4500" dirty="0" smtClean="0"/>
              <a:t> Má 3 složky</a:t>
            </a:r>
          </a:p>
          <a:p>
            <a:pPr>
              <a:buFontTx/>
              <a:buChar char="-"/>
            </a:pPr>
            <a:r>
              <a:rPr lang="cs-CZ" sz="4500" dirty="0" smtClean="0"/>
              <a:t>Lightness (světelnost)</a:t>
            </a:r>
          </a:p>
          <a:p>
            <a:pPr>
              <a:buFontTx/>
              <a:buChar char="-"/>
            </a:pPr>
            <a:r>
              <a:rPr lang="cs-CZ" sz="4500" dirty="0" smtClean="0"/>
              <a:t> složka barvy A - (která popisuje barvu bodu ve směru od zeleno-modré (záporné hodnoty) po červeno-purpurovou (kladné hodnoty).</a:t>
            </a:r>
          </a:p>
          <a:p>
            <a:pPr>
              <a:buFontTx/>
              <a:buChar char="-"/>
            </a:pPr>
            <a:r>
              <a:rPr lang="cs-CZ" sz="4500" dirty="0" smtClean="0"/>
              <a:t>Složka barvy B - (která popisuje barvu bodu ve směru od modro-purpurové (záporné hodnoty) po zeleno-žluto-červenou (kladné hodnoty).</a:t>
            </a:r>
          </a:p>
          <a:p>
            <a:pPr>
              <a:buFontTx/>
              <a:buChar char="-"/>
            </a:pPr>
            <a:endParaRPr lang="cs-CZ" sz="4500" dirty="0" smtClean="0"/>
          </a:p>
          <a:p>
            <a:endParaRPr lang="cs-CZ" dirty="0" smtClean="0"/>
          </a:p>
        </p:txBody>
      </p:sp>
      <p:pic>
        <p:nvPicPr>
          <p:cNvPr id="3074" name="Picture 2" descr="C:\Users\Atropos\Desktop\l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9064" y="260968"/>
            <a:ext cx="2309320" cy="2880000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5101136" y="3284984"/>
            <a:ext cx="3791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 smtClean="0"/>
              <a:t>Barevné schéma barevného prostoru LAB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LAB</a:t>
            </a:r>
            <a:endParaRPr lang="cs-CZ" sz="32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78696" cy="46910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 smtClean="0"/>
              <a:t>Je konstruován jako barevný prostor nezávislý na zobrazovacím zařízení. </a:t>
            </a:r>
          </a:p>
          <a:p>
            <a:endParaRPr lang="cs-CZ" sz="2800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Dá se využít jako referenční barevný prostor.</a:t>
            </a:r>
          </a:p>
          <a:p>
            <a:endParaRPr lang="cs-CZ" dirty="0" smtClean="0"/>
          </a:p>
        </p:txBody>
      </p:sp>
      <p:sp>
        <p:nvSpPr>
          <p:cNvPr id="8" name="TextovéPole 7"/>
          <p:cNvSpPr txBox="1"/>
          <p:nvPr/>
        </p:nvSpPr>
        <p:spPr>
          <a:xfrm>
            <a:off x="5004048" y="1330890"/>
            <a:ext cx="34290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Velkou </a:t>
            </a:r>
            <a:r>
              <a:rPr lang="cs-CZ" sz="2800" dirty="0" smtClean="0"/>
              <a:t>výhodou modelu </a:t>
            </a:r>
            <a:r>
              <a:rPr lang="cs-CZ" sz="2800" dirty="0" err="1" smtClean="0"/>
              <a:t>Lab</a:t>
            </a:r>
            <a:r>
              <a:rPr lang="cs-CZ" sz="2800" dirty="0" smtClean="0"/>
              <a:t> je vedle jeho nezávislosti na zařízení i skutečnost, že jeho gamut je největší (má tedy nejširší rozsah zaznamenatelných barev).</a:t>
            </a:r>
            <a:endParaRPr lang="cs-CZ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/>
          <p:cNvSpPr txBox="1"/>
          <p:nvPr/>
        </p:nvSpPr>
        <p:spPr>
          <a:xfrm>
            <a:off x="428596" y="192703"/>
            <a:ext cx="8286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/>
              <a:t>Zdroje</a:t>
            </a:r>
          </a:p>
          <a:p>
            <a:pPr algn="just"/>
            <a:endParaRPr lang="cs-CZ" sz="2800" dirty="0"/>
          </a:p>
          <a:p>
            <a:pPr algn="just"/>
            <a:r>
              <a:rPr lang="cs-CZ" sz="2800" dirty="0" smtClean="0"/>
              <a:t>Autorem textů, obrázků a grafického uspořádání je Lukáš Veverka a MgA. Eliška Jílková, kteří souhlasí s jejich zveřejněním na Metodickém portálu. Všechny použité ilustrativní obrázky jsou vlastní tvorbou autorů.</a:t>
            </a:r>
            <a:endParaRPr lang="cs-CZ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527</Words>
  <Application>Microsoft Office PowerPoint</Application>
  <PresentationFormat>Předvádění na obrazovce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Barevné prostory ve fotografii</vt:lpstr>
      <vt:lpstr>Anotace</vt:lpstr>
      <vt:lpstr>Snímek 3</vt:lpstr>
      <vt:lpstr>Snímek 4</vt:lpstr>
      <vt:lpstr>Snímek 5</vt:lpstr>
      <vt:lpstr>RGB</vt:lpstr>
      <vt:lpstr>CMYK</vt:lpstr>
      <vt:lpstr>LAB</vt:lpstr>
      <vt:lpstr>LAB</vt:lpstr>
      <vt:lpstr>Snímek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Barevné prostory ve fotografii</dc:title>
  <dc:creator>Atropos;Eliska Jilkova</dc:creator>
  <dc:description>Autorem materiálu a všech jeho částí, není-li uvedeno jinak, je Lukáš Veverka a MgA. Eliška Jílková._x000b_Dostupné z Metodického portálu www.rvp.cz ; ISSN 1802-4785. Provozuje Národní ústav pro vzdělávání, školské poradenské zařízení a zařízení pro další vzdělávání pedagogických pracovníků (NÚV).</dc:description>
  <cp:lastModifiedBy>Atropos</cp:lastModifiedBy>
  <cp:revision>29</cp:revision>
  <dcterms:created xsi:type="dcterms:W3CDTF">2014-04-27T00:28:17Z</dcterms:created>
  <dcterms:modified xsi:type="dcterms:W3CDTF">2014-06-08T07:30:16Z</dcterms:modified>
</cp:coreProperties>
</file>