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60" r:id="rId6"/>
    <p:sldId id="267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8911B-5886-4CB1-B801-CC89117D9758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B0508-7AD3-43DD-8122-3AB139031E3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7D657-839B-4276-BC18-CD40E770CEF1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B3FB4-A320-4112-96B5-02654A806AD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Fotografické filtry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Základní seznámení s fotografickými filtry.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Obsah této prezentace je určen k základnímu seznámení studentů s tématem fotografických filtrů.</a:t>
            </a:r>
          </a:p>
          <a:p>
            <a:r>
              <a:rPr lang="cs-CZ" sz="24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400" dirty="0" smtClean="0"/>
              <a:t>Doporučené je i problematiku použití filtrů ve fotografii propojit s názornými ukázkami během praktické výuky. </a:t>
            </a:r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67544" y="1412776"/>
          <a:ext cx="82296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Fotografické filtry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Optimalizující filtry,</a:t>
                      </a:r>
                      <a:r>
                        <a:rPr lang="cs-CZ" baseline="0" dirty="0" smtClean="0"/>
                        <a:t> efektové filtry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a technologie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fotografická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Interaktivní</a:t>
                      </a:r>
                      <a:r>
                        <a:rPr lang="cs-CZ" baseline="0" dirty="0" smtClean="0"/>
                        <a:t> tabule, fotografický přístroj, filtry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cs-CZ" sz="3200" dirty="0" smtClean="0"/>
              <a:t>Dělení filtrů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4896544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Filtry se dělí do dvou základních skupin:</a:t>
            </a:r>
          </a:p>
          <a:p>
            <a:pPr>
              <a:buFontTx/>
              <a:buChar char="-"/>
            </a:pPr>
            <a:r>
              <a:rPr lang="cs-CZ" sz="2800" dirty="0" smtClean="0"/>
              <a:t> Optimalizující</a:t>
            </a:r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Efektové</a:t>
            </a:r>
            <a:endParaRPr lang="cs-CZ" sz="2800" dirty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Filtry se používají převážně v analogové fotografii, ale své místo mají i v digitálním prostoru záznamu obrazu </a:t>
            </a:r>
            <a:r>
              <a:rPr lang="cs-CZ" sz="2800" dirty="0" smtClean="0"/>
              <a:t>– </a:t>
            </a:r>
          </a:p>
          <a:p>
            <a:r>
              <a:rPr lang="cs-CZ" sz="2800" dirty="0" smtClean="0"/>
              <a:t>i </a:t>
            </a:r>
            <a:r>
              <a:rPr lang="cs-CZ" sz="2800" dirty="0" smtClean="0"/>
              <a:t>pro </a:t>
            </a:r>
            <a:r>
              <a:rPr lang="cs-CZ" sz="2800" dirty="0" smtClean="0"/>
              <a:t>snímání v digitálním prostoru existují filtry, které jsou v postprodukci nenahraditelné.</a:t>
            </a:r>
            <a:endParaRPr lang="cs-CZ" sz="2800" dirty="0"/>
          </a:p>
        </p:txBody>
      </p:sp>
      <p:pic>
        <p:nvPicPr>
          <p:cNvPr id="1026" name="Picture 2" descr="C:\Users\Atropos\Desktop\filtry\U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432" y="1017054"/>
            <a:ext cx="3240000" cy="2395149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4750216" y="3573016"/>
            <a:ext cx="428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 smtClean="0"/>
              <a:t>UV filtr od společnosti Hama.</a:t>
            </a:r>
            <a:endParaRPr lang="cs-CZ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85720" y="357166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Dělení filtrů podle konstrukce a způsobu přichycení.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428596" y="1571612"/>
            <a:ext cx="850112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Podle konstrukce a uchycení rozlišujeme dva základní typy filtrů:</a:t>
            </a:r>
          </a:p>
          <a:p>
            <a:pPr algn="just"/>
            <a:endParaRPr lang="cs-CZ" sz="2800" dirty="0" smtClean="0"/>
          </a:p>
          <a:p>
            <a:pPr algn="just">
              <a:buFontTx/>
              <a:buChar char="-"/>
            </a:pPr>
            <a:r>
              <a:rPr lang="cs-CZ" sz="2800" dirty="0" smtClean="0"/>
              <a:t> Kruhový se závitem: </a:t>
            </a:r>
          </a:p>
          <a:p>
            <a:pPr algn="just"/>
            <a:r>
              <a:rPr lang="cs-CZ" sz="2800" dirty="0" smtClean="0"/>
              <a:t>Tyto filtry se šroubují pomocí závitu přímo na přední stranu objektivu. Mají výhodu ve snadné manipulaci a možnosti práce s fotoaparátem ve všech polohách. Nevýhodou pak je časově delší výměna jednotlivých filtrů a při poškození závitu nemožnost dalšího použití. A v neposlední řadě jdou filtry použít pouze na objektivech se shodným průměrem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85720" y="357166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Dělení filtrů podle konstrukce a způsobu přichycení.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428596" y="1571612"/>
            <a:ext cx="85011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Univerzální rámečkový systém</a:t>
            </a:r>
          </a:p>
          <a:p>
            <a:pPr algn="just"/>
            <a:r>
              <a:rPr lang="cs-CZ" sz="2800" dirty="0" smtClean="0"/>
              <a:t>Tyto čtvercové, či obdélníkové filtry se vládají do rámečku (sáněk) držáku filtrů, který je pomocí kruhové redukce připevněn k objektivu. Výhodou tohoto řešení je možnost použití na všech objektivech. V některých případech pak i možnost posunu filtru pro přesnější umístění ve fotografované scéně. Nevýhodou je pak možnost vypadnutí filtru při některých polohách fotoaparátu a tím pádem zničení/znehodnocení filtru.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cs-CZ" sz="2800" b="1" dirty="0" smtClean="0"/>
              <a:t>Optimalizující filtry</a:t>
            </a:r>
            <a:endParaRPr lang="cs-CZ" sz="28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571472" y="908720"/>
            <a:ext cx="8215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Slouží k optimalizaci fotografované scény - zvláště pak jasů, odlesků, či nežádoucích světelných jevů.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71472" y="2214554"/>
            <a:ext cx="82868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800" dirty="0" smtClean="0"/>
              <a:t>Základní optimalizující filtry</a:t>
            </a:r>
            <a:r>
              <a:rPr lang="cs-CZ" sz="2800" dirty="0" smtClean="0"/>
              <a:t>:</a:t>
            </a:r>
            <a:endParaRPr lang="cs-CZ" sz="2800" dirty="0"/>
          </a:p>
          <a:p>
            <a:pPr algn="just"/>
            <a:r>
              <a:rPr lang="cs-CZ" sz="2800" dirty="0" smtClean="0"/>
              <a:t>- </a:t>
            </a:r>
            <a:r>
              <a:rPr lang="cs-CZ" sz="2800" b="1" dirty="0" smtClean="0"/>
              <a:t>Polarizační</a:t>
            </a:r>
            <a:r>
              <a:rPr lang="cs-CZ" sz="2800" dirty="0" smtClean="0"/>
              <a:t>: Jedná se o jediný filtr, který téměř nejde nahradit v jakémkoliv postprodukčním procesu. Slouží eliminaci nežádoucích světelných paprsků (parazitní světlo), odstranění, nebo naopak umocnění odlesků. Zvyšuje sytost a živost barev. Odstraňuje do určité míry opar v obzoru.</a:t>
            </a:r>
            <a:endParaRPr lang="cs-CZ" sz="2800" dirty="0"/>
          </a:p>
        </p:txBody>
      </p:sp>
      <p:pic>
        <p:nvPicPr>
          <p:cNvPr id="2050" name="Picture 2" descr="C:\Users\Atropos\Desktop\filtry\polarizacni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905376"/>
            <a:ext cx="2472626" cy="190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00034" y="428604"/>
            <a:ext cx="80724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800" b="1" dirty="0" smtClean="0"/>
              <a:t> Šedý</a:t>
            </a:r>
            <a:r>
              <a:rPr lang="cs-CZ" sz="2800" dirty="0" smtClean="0"/>
              <a:t>: tento filtr slouží k prodloužení expozičního času. Nejtypičtějším použitím je při fotografování vody, kdy vzniká efekt „tekoucího mléka“ .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b="1" dirty="0" smtClean="0"/>
              <a:t>Přechodový</a:t>
            </a:r>
            <a:r>
              <a:rPr lang="cs-CZ" sz="2800" dirty="0" smtClean="0"/>
              <a:t>:  vychází z šedého filtru, ale existuje celá řada barevných mutací. Přechodové filtry se využívají zvláště pro optimalizaci fotografované scény při větším rozdílu jasů, například v krajinářské fotografii pro vyrovnání rozdílu mezi jasem oblohy a dolní části snímku.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3074" name="Picture 2" descr="C:\Users\Atropos\Desktop\filtry\šedý přec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119692"/>
            <a:ext cx="1738308" cy="1738308"/>
          </a:xfrm>
          <a:prstGeom prst="rect">
            <a:avLst/>
          </a:prstGeom>
          <a:noFill/>
        </p:spPr>
      </p:pic>
      <p:pic>
        <p:nvPicPr>
          <p:cNvPr id="3075" name="Picture 3" descr="C:\Users\Atropos\Desktop\filtry\šed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5171" y="1340768"/>
            <a:ext cx="1809277" cy="1404000"/>
          </a:xfrm>
          <a:prstGeom prst="rect">
            <a:avLst/>
          </a:prstGeom>
          <a:noFill/>
        </p:spPr>
      </p:pic>
      <p:pic>
        <p:nvPicPr>
          <p:cNvPr id="3076" name="Picture 4" descr="C:\Users\Atropos\Desktop\filtry\modrý přech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114199"/>
            <a:ext cx="1969938" cy="16271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428604"/>
            <a:ext cx="85347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800" b="1" dirty="0" smtClean="0"/>
              <a:t> UV</a:t>
            </a:r>
            <a:r>
              <a:rPr lang="cs-CZ" sz="2800" dirty="0" smtClean="0"/>
              <a:t>: jeho vlastností je odstraňování modrého nádechu způsobeného rozptylem ultrafialového záření v atmosféře. Dále funguje jako mechanická ochrana přední čočky objektivu. </a:t>
            </a:r>
          </a:p>
          <a:p>
            <a:r>
              <a:rPr lang="cs-CZ" sz="2800" dirty="0" smtClean="0"/>
              <a:t>V digitálním prostoru záznamu obrazu je tento filtr již zabudován do vlastní konstrukce přístroje, při vlastním použití na objektivu tedy slouží především jako mechanická ochrana, viz výše.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4098" name="Picture 2" descr="C:\Users\Atropos\Desktop\filtry\U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577249"/>
            <a:ext cx="2635251" cy="1948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28596" y="357166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Efektové filtry</a:t>
            </a:r>
            <a:endParaRPr lang="cs-CZ" sz="3200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571472" y="1071546"/>
            <a:ext cx="8286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Slouží k přidání efektů do fotografované scény. Existuje celá škála efektových filtrů, které nám umožňují kreativní/efektové využití.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2420888"/>
            <a:ext cx="8286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sz="2800" dirty="0" smtClean="0"/>
              <a:t> Existují filtry s efektem měnící bodové světlo na hvězdičky, různé druhy změkčovacích filtrů (fog), filtrů pro IR fotografii, filtry se zdůrazněným středem, různé tzv. oteplující a chladné barevné filtry</a:t>
            </a:r>
            <a:r>
              <a:rPr lang="cs-CZ" sz="2800" dirty="0" smtClean="0"/>
              <a:t>.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39552" y="4293096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sz="2800" dirty="0" smtClean="0"/>
              <a:t>Je však nutno podotknout, že v digitální fotografii se pro tyto efekty používají postprodukční postupy, včetně různých pluginů, téměř přesně imitujících vlastnosti daných filtrů. </a:t>
            </a:r>
            <a:endParaRPr lang="cs-CZ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332656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dirty="0" smtClean="0"/>
              <a:t>Zdroje</a:t>
            </a:r>
          </a:p>
          <a:p>
            <a:endParaRPr lang="cs-CZ" sz="2800" dirty="0"/>
          </a:p>
          <a:p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643</Words>
  <Application>Microsoft Office PowerPoint</Application>
  <PresentationFormat>Předvádění na obrazovce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sady Office</vt:lpstr>
      <vt:lpstr>Fotografické filtry</vt:lpstr>
      <vt:lpstr>Anotace</vt:lpstr>
      <vt:lpstr>Snímek 3</vt:lpstr>
      <vt:lpstr>Dělení filtrů</vt:lpstr>
      <vt:lpstr>Snímek 5</vt:lpstr>
      <vt:lpstr>Snímek 6</vt:lpstr>
      <vt:lpstr>Optimalizující filtry</vt:lpstr>
      <vt:lpstr>Snímek 8</vt:lpstr>
      <vt:lpstr>Snímek 9</vt:lpstr>
      <vt:lpstr>Snímek 10</vt:lpstr>
      <vt:lpstr>Snímek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Fotografické filtry</dc:title>
  <dc:creator>Atropos;ELISKA_JILKOVA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18</cp:revision>
  <dcterms:created xsi:type="dcterms:W3CDTF">2014-04-26T12:42:32Z</dcterms:created>
  <dcterms:modified xsi:type="dcterms:W3CDTF">2014-06-08T07:39:35Z</dcterms:modified>
</cp:coreProperties>
</file>