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F0A4E-AE77-4A5E-9D65-D4A056EB270D}" type="datetimeFigureOut">
              <a:rPr lang="cs-CZ" smtClean="0"/>
              <a:pPr/>
              <a:t>25.9.2014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C8522-2745-4E27-9DED-DC35CF43B295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708920"/>
            <a:ext cx="7772400" cy="1470025"/>
          </a:xfrm>
        </p:spPr>
        <p:txBody>
          <a:bodyPr/>
          <a:lstStyle/>
          <a:p>
            <a:r>
              <a:rPr lang="cs-CZ" dirty="0" smtClean="0"/>
              <a:t>Histogram a fotografie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2267744" y="4077072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dirty="0" smtClean="0"/>
          </a:p>
          <a:p>
            <a:pPr algn="ctr"/>
            <a:endParaRPr lang="cs-CZ" dirty="0" smtClean="0"/>
          </a:p>
          <a:p>
            <a:pPr algn="ctr"/>
            <a:r>
              <a:rPr lang="cs-CZ" dirty="0" smtClean="0"/>
              <a:t>Základní </a:t>
            </a:r>
            <a:r>
              <a:rPr lang="cs-CZ" dirty="0" smtClean="0"/>
              <a:t>seznámení s histogramem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620688"/>
            <a:ext cx="6081713" cy="1485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Anotace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 fontScale="92500" lnSpcReduction="10000"/>
          </a:bodyPr>
          <a:lstStyle/>
          <a:p>
            <a:endParaRPr lang="cs-CZ" sz="2400" dirty="0" smtClean="0"/>
          </a:p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/>
              <a:t>Obsah </a:t>
            </a:r>
            <a:r>
              <a:rPr lang="cs-CZ" sz="2400" dirty="0"/>
              <a:t>této prezentace je určen k základnímu seznámení studentů začínajících s fotografií s pojmem Histogram a jeho základní funkcí a využitím</a:t>
            </a:r>
            <a:r>
              <a:rPr lang="cs-CZ" sz="2400" dirty="0" smtClean="0"/>
              <a:t>.</a:t>
            </a:r>
          </a:p>
          <a:p>
            <a:r>
              <a:rPr lang="cs-CZ" sz="2400" dirty="0"/>
              <a:t>Prezentace slouží k dokreslení výkladu vyučujícího, který výklad může rozšířit podle úrovně znalostí studentů.</a:t>
            </a:r>
          </a:p>
          <a:p>
            <a:r>
              <a:rPr lang="cs-CZ" sz="2400" dirty="0"/>
              <a:t>Doporučené je i problematiku histogramu propojit s názornými ukázkami, jak ve fotografii tak její následné postprodukci.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04664"/>
            <a:ext cx="6081713" cy="1485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99604"/>
            <a:ext cx="4536504" cy="968006"/>
          </a:xfrm>
          <a:prstGeom prst="rect">
            <a:avLst/>
          </a:prstGeom>
        </p:spPr>
      </p:pic>
      <p:graphicFrame>
        <p:nvGraphicFramePr>
          <p:cNvPr id="6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21633834"/>
              </p:ext>
            </p:extLst>
          </p:nvPr>
        </p:nvGraphicFramePr>
        <p:xfrm>
          <a:off x="457200" y="1600200"/>
          <a:ext cx="8229600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PROJEKT MŠMT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Název projektu školy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Vybavení odborných učeben moderními technologiemi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Registrační</a:t>
                      </a:r>
                      <a:r>
                        <a:rPr lang="cs-CZ" baseline="0" dirty="0" smtClean="0"/>
                        <a:t> číslo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CZ.1.07/1.5.00/34.0432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Anotace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Histogram,</a:t>
                      </a:r>
                      <a:r>
                        <a:rPr lang="cs-CZ" baseline="0" dirty="0" smtClean="0"/>
                        <a:t> základní obeznámení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Klíčová slova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Histogram, Expozice,</a:t>
                      </a:r>
                      <a:r>
                        <a:rPr lang="cs-CZ" baseline="0" dirty="0" smtClean="0"/>
                        <a:t> Dynamický rozsah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Předmět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Technika</a:t>
                      </a:r>
                      <a:r>
                        <a:rPr lang="cs-CZ" baseline="0" dirty="0" smtClean="0"/>
                        <a:t> fotografie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Lukáš</a:t>
                      </a:r>
                      <a:r>
                        <a:rPr lang="cs-CZ" baseline="0" dirty="0" smtClean="0"/>
                        <a:t> Veverka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učebního materiálu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Prezentace, výklad,</a:t>
                      </a:r>
                      <a:r>
                        <a:rPr lang="cs-CZ" baseline="0" dirty="0" smtClean="0"/>
                        <a:t> foto. praxe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Potřebné pomůcky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PC, interaktivní</a:t>
                      </a:r>
                      <a:r>
                        <a:rPr lang="cs-CZ" baseline="0" dirty="0" smtClean="0"/>
                        <a:t> tabule, grafické programy, fotoaparát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Cílová</a:t>
                      </a:r>
                      <a:r>
                        <a:rPr lang="cs-CZ" baseline="0" dirty="0" smtClean="0"/>
                        <a:t> skupina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Studenti střední školy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interaktivity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Výklad pomocí prezentace,</a:t>
                      </a:r>
                      <a:r>
                        <a:rPr lang="cs-CZ" baseline="0" dirty="0" smtClean="0"/>
                        <a:t> procvičení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Seznam viz</a:t>
                      </a:r>
                      <a:r>
                        <a:rPr lang="cs-CZ" baseline="0" dirty="0" smtClean="0"/>
                        <a:t> poslední strana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Co </a:t>
            </a:r>
            <a:r>
              <a:rPr lang="cs-CZ" dirty="0" smtClean="0"/>
              <a:t>je histogram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2348880"/>
            <a:ext cx="8291264" cy="3777283"/>
          </a:xfrm>
        </p:spPr>
        <p:txBody>
          <a:bodyPr/>
          <a:lstStyle/>
          <a:p>
            <a:r>
              <a:rPr lang="cs-CZ" dirty="0" smtClean="0"/>
              <a:t>Histogram je jemný sloupcový graf, znázorňující jasový rozsah exponované scény.</a:t>
            </a:r>
          </a:p>
          <a:p>
            <a:r>
              <a:rPr lang="cs-CZ" dirty="0" smtClean="0"/>
              <a:t>Z </a:t>
            </a:r>
            <a:r>
              <a:rPr lang="cs-CZ" dirty="0" smtClean="0"/>
              <a:t>pravidla je vlevo absolutně černá barva (hluboké stíny bez kresby), vpravo pak naopak absolutně bílá (přepálené světlo bez kresby).</a:t>
            </a:r>
          </a:p>
          <a:p>
            <a:r>
              <a:rPr lang="cs-CZ" dirty="0" smtClean="0"/>
              <a:t>Sloupce grafu histogramu znázorňují míru zastoupení jednotlivých jasových složek.</a:t>
            </a: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9825" y="18864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tropos\Desktop\histogram-skala-sed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902" y="1949918"/>
            <a:ext cx="3597042" cy="3279282"/>
          </a:xfrm>
          <a:prstGeom prst="rect">
            <a:avLst/>
          </a:prstGeom>
          <a:noFill/>
        </p:spPr>
      </p:pic>
      <p:pic>
        <p:nvPicPr>
          <p:cNvPr id="2052" name="Picture 4" descr="C:\Users\atropos\Desktop\zonální systé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988840"/>
            <a:ext cx="3860325" cy="3240360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467544" y="5602014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 Histogram Zachycující plynulý přechod z absolutně černé barvy do absolutně bílé.</a:t>
            </a:r>
          </a:p>
          <a:p>
            <a:pPr>
              <a:buFont typeface="Arial" pitchFamily="34" charset="0"/>
              <a:buChar char="•"/>
            </a:pPr>
            <a:r>
              <a:rPr lang="cs-CZ" dirty="0"/>
              <a:t> </a:t>
            </a:r>
            <a:r>
              <a:rPr lang="cs-CZ" dirty="0" smtClean="0"/>
              <a:t>Obě krajní hodnoty ve fotografii znamenají ztrátu kresby a detailů.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9825" y="18864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Proč </a:t>
            </a:r>
            <a:r>
              <a:rPr lang="cs-CZ" dirty="0" smtClean="0"/>
              <a:t>používat histogram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2060848"/>
            <a:ext cx="8301608" cy="438194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U digitální fotografie je velkou předností možná okamžitá kontrola snímku na LCD displeji fotoaparátu avšak přes jejich zdokonalování se stále dochází k určitému zkreslení reality. </a:t>
            </a:r>
          </a:p>
          <a:p>
            <a:pPr lvl="0"/>
            <a:r>
              <a:rPr lang="cs-CZ" dirty="0"/>
              <a:t>LCD displeje a jejich zobrazení snímků ovlivňuje nastavení jeho jasu, okolní osvětlení, kvalita LCD displeje a podobně. </a:t>
            </a:r>
          </a:p>
          <a:p>
            <a:pPr lvl="0"/>
            <a:r>
              <a:rPr lang="cs-CZ" dirty="0"/>
              <a:t>Naproti </a:t>
            </a:r>
            <a:r>
              <a:rPr lang="cs-CZ" dirty="0" smtClean="0"/>
              <a:t>tomu </a:t>
            </a:r>
            <a:r>
              <a:rPr lang="cs-CZ" dirty="0"/>
              <a:t>histogram nám ukazuje </a:t>
            </a:r>
            <a:r>
              <a:rPr lang="cs-CZ" dirty="0" smtClean="0"/>
              <a:t>reálný </a:t>
            </a:r>
            <a:r>
              <a:rPr lang="cs-CZ" dirty="0"/>
              <a:t>rozsah jasů s co nejmenší </a:t>
            </a:r>
            <a:r>
              <a:rPr lang="cs-CZ" dirty="0" smtClean="0"/>
              <a:t>odchylkou.</a:t>
            </a:r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/>
          <a:lstStyle/>
          <a:p>
            <a:r>
              <a:rPr lang="cs-CZ" dirty="0" smtClean="0"/>
              <a:t>Podexponování vs. Přeexponování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924944"/>
            <a:ext cx="8219256" cy="3705275"/>
          </a:xfrm>
        </p:spPr>
        <p:txBody>
          <a:bodyPr/>
          <a:lstStyle/>
          <a:p>
            <a:r>
              <a:rPr lang="cs-CZ" dirty="0"/>
              <a:t>Podle histogramu snadno určíme </a:t>
            </a:r>
            <a:r>
              <a:rPr lang="cs-CZ" b="1" dirty="0"/>
              <a:t>podexpozici</a:t>
            </a:r>
            <a:r>
              <a:rPr lang="cs-CZ" dirty="0"/>
              <a:t> (ztmavení) snímku nebo naopak </a:t>
            </a:r>
            <a:r>
              <a:rPr lang="cs-CZ" b="1" dirty="0"/>
              <a:t>přeexponování</a:t>
            </a:r>
            <a:r>
              <a:rPr lang="cs-CZ" dirty="0"/>
              <a:t> (zesvětlení) snímku</a:t>
            </a:r>
            <a:r>
              <a:rPr lang="cs-CZ" dirty="0" smtClean="0"/>
              <a:t>.</a:t>
            </a:r>
          </a:p>
          <a:p>
            <a:r>
              <a:rPr lang="cs-CZ" dirty="0"/>
              <a:t>Podle toho můžeme provést korekci expozice i v podmínkách kdy zobrazení LCD displeje není přesné.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9825" y="18864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tropos\Desktop\1- dobrá expoz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36912"/>
            <a:ext cx="2398712" cy="3600451"/>
          </a:xfrm>
          <a:prstGeom prst="rect">
            <a:avLst/>
          </a:prstGeom>
          <a:noFill/>
        </p:spPr>
      </p:pic>
      <p:pic>
        <p:nvPicPr>
          <p:cNvPr id="3075" name="Picture 3" descr="C:\Users\atropos\Desktop\dobra_exp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924944"/>
            <a:ext cx="3585964" cy="3272506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611560" y="183553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/>
              <a:t>Vyrovnaná expozice – bez absolutních krajních hodnot</a:t>
            </a:r>
            <a:endParaRPr lang="cs-CZ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18864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1043608" y="1772816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/>
              <a:t>Podexponovaný snímek</a:t>
            </a:r>
            <a:endParaRPr lang="cs-CZ" b="1" dirty="0"/>
          </a:p>
        </p:txBody>
      </p:sp>
      <p:pic>
        <p:nvPicPr>
          <p:cNvPr id="4098" name="Picture 2" descr="C:\Users\atropos\Desktop\1- podexp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36862"/>
            <a:ext cx="2398713" cy="3600450"/>
          </a:xfrm>
          <a:prstGeom prst="rect">
            <a:avLst/>
          </a:prstGeom>
          <a:noFill/>
        </p:spPr>
      </p:pic>
      <p:pic>
        <p:nvPicPr>
          <p:cNvPr id="4099" name="Picture 3" descr="C:\Users\atropos\Desktop\podexp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924944"/>
            <a:ext cx="3600400" cy="3307788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9825" y="18864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971600" y="1844824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/>
              <a:t>Přeexponovaný snímek</a:t>
            </a:r>
            <a:endParaRPr lang="cs-CZ" b="1" dirty="0"/>
          </a:p>
        </p:txBody>
      </p:sp>
      <p:pic>
        <p:nvPicPr>
          <p:cNvPr id="5122" name="Picture 2" descr="C:\Users\atropos\Desktop\1- preexp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564904"/>
            <a:ext cx="2398712" cy="3600450"/>
          </a:xfrm>
          <a:prstGeom prst="rect">
            <a:avLst/>
          </a:prstGeom>
          <a:noFill/>
        </p:spPr>
      </p:pic>
      <p:pic>
        <p:nvPicPr>
          <p:cNvPr id="5123" name="Picture 3" descr="C:\Users\atropos\Desktop\preexp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2936"/>
            <a:ext cx="3600400" cy="3312368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9825" y="18864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301608" cy="998984"/>
          </a:xfrm>
        </p:spPr>
        <p:txBody>
          <a:bodyPr/>
          <a:lstStyle/>
          <a:p>
            <a:r>
              <a:rPr lang="cs-CZ" dirty="0" smtClean="0"/>
              <a:t>Histogram jako dogma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420888"/>
            <a:ext cx="8219256" cy="3993307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Při práci s histogramem si musíme uvědomit, že se jedná pouze o nástroj zobrazující odpovídající jasový rozsah, a však ten nemá žádné tušení o našem tvůrčím záměru</a:t>
            </a:r>
            <a:r>
              <a:rPr lang="cs-CZ" dirty="0" smtClean="0"/>
              <a:t>.</a:t>
            </a:r>
          </a:p>
          <a:p>
            <a:r>
              <a:rPr lang="cs-CZ" dirty="0"/>
              <a:t>Proto histogram slouží jen jako pomůcka, hlavní je vždy záměr autora fotografie</a:t>
            </a:r>
            <a:r>
              <a:rPr lang="cs-CZ" dirty="0" smtClean="0"/>
              <a:t>.</a:t>
            </a:r>
          </a:p>
          <a:p>
            <a:r>
              <a:rPr lang="cs-CZ" dirty="0"/>
              <a:t>Práce s histogramem je více otázkou produktové fotografie a však i v tvůrčí fotografii je dobrým pomocníkem.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9825" y="18864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143000"/>
          </a:xfrm>
        </p:spPr>
        <p:txBody>
          <a:bodyPr/>
          <a:lstStyle/>
          <a:p>
            <a:pPr algn="l"/>
            <a:r>
              <a:rPr lang="cs-CZ" dirty="0" smtClean="0">
                <a:solidFill>
                  <a:schemeClr val="bg1">
                    <a:lumMod val="65000"/>
                  </a:schemeClr>
                </a:solidFill>
              </a:rPr>
              <a:t>Zdroje:</a:t>
            </a:r>
            <a:endParaRPr lang="cs-CZ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/>
              <a:t>Všechny </a:t>
            </a:r>
            <a:r>
              <a:rPr lang="cs-CZ" sz="2400" dirty="0" smtClean="0"/>
              <a:t>ilustrace jsou vlastní autorskou prací.</a:t>
            </a:r>
            <a:endParaRPr lang="cs-CZ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9825" y="188640"/>
            <a:ext cx="5304463" cy="129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232</Words>
  <Application>Microsoft Office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Motiv sady Office</vt:lpstr>
      <vt:lpstr>Histogram a fotografie</vt:lpstr>
      <vt:lpstr>      Anotace</vt:lpstr>
      <vt:lpstr>Slide 3</vt:lpstr>
      <vt:lpstr> Co je histogram</vt:lpstr>
      <vt:lpstr>Slide 5</vt:lpstr>
      <vt:lpstr>  Proč používat histogram</vt:lpstr>
      <vt:lpstr>Podexponování vs. Přeexponování</vt:lpstr>
      <vt:lpstr>Slide 8</vt:lpstr>
      <vt:lpstr>Slide 9</vt:lpstr>
      <vt:lpstr>Slide 10</vt:lpstr>
      <vt:lpstr>Histogram jako dogma</vt:lpstr>
      <vt:lpstr>Zdroje: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HISTOGRAM</dc:title>
  <dc:creator>atropos</dc:creator>
  <cp:lastModifiedBy>ELZA</cp:lastModifiedBy>
  <cp:revision>13</cp:revision>
  <dcterms:created xsi:type="dcterms:W3CDTF">2014-01-18T17:45:03Z</dcterms:created>
  <dcterms:modified xsi:type="dcterms:W3CDTF">2014-09-25T07:08:26Z</dcterms:modified>
</cp:coreProperties>
</file>