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60" r:id="rId2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10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AC59F4C-86B4-4505-B608-6DAC9465D976}" type="datetimeFigureOut">
              <a:rPr lang="cs-CZ" smtClean="0"/>
              <a:pPr/>
              <a:t>25.9.2014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AC59F4C-86B4-4505-B608-6DAC9465D976}" type="datetimeFigureOut">
              <a:rPr lang="cs-CZ" smtClean="0"/>
              <a:pPr/>
              <a:t>25.9.2014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1AC59F4C-86B4-4505-B608-6DAC9465D976}" type="datetimeFigureOut">
              <a:rPr lang="cs-CZ" smtClean="0"/>
              <a:pPr/>
              <a:t>25.9.2014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AC59F4C-86B4-4505-B608-6DAC9465D976}" type="datetimeFigureOut">
              <a:rPr lang="cs-CZ" smtClean="0"/>
              <a:pPr/>
              <a:t>25.9.2014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AC59F4C-86B4-4505-B608-6DAC9465D976}" type="datetimeFigureOut">
              <a:rPr lang="cs-CZ" smtClean="0"/>
              <a:pPr/>
              <a:t>25.9.2014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AC59F4C-86B4-4505-B608-6DAC9465D976}" type="datetimeFigureOut">
              <a:rPr lang="cs-CZ" smtClean="0"/>
              <a:pPr/>
              <a:t>25.9.2014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5D2B65D-BBFC-4556-943C-59EB7C913512}"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59F4C-86B4-4505-B608-6DAC9465D976}" type="datetimeFigureOut">
              <a:rPr lang="cs-CZ" smtClean="0"/>
              <a:pPr/>
              <a:t>25.9.2014</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2B65D-BBFC-4556-943C-59EB7C913512}"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asopis-foto.cz/samyang-8-mm-f28-umc-rybi-oko-pro-bezzrcadlovky-sony-a-samsung/" TargetMode="External"/><Relationship Id="rId2" Type="http://schemas.openxmlformats.org/officeDocument/2006/relationships/hyperlink" Target="http://diit.cz/clanek/pentax-uvadi-aps-c-bezzrcadlovku-k-01"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dslrlensauctions.com/canon-lens-re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3568" y="1124744"/>
            <a:ext cx="7774632" cy="1037977"/>
          </a:xfrm>
        </p:spPr>
        <p:txBody>
          <a:bodyPr>
            <a:normAutofit fontScale="90000"/>
          </a:bodyPr>
          <a:lstStyle/>
          <a:p>
            <a:r>
              <a:rPr lang="cs-CZ" dirty="0" smtClean="0"/>
              <a:t/>
            </a:r>
            <a:br>
              <a:rPr lang="cs-CZ" dirty="0" smtClean="0"/>
            </a:br>
            <a:r>
              <a:rPr lang="cs-CZ" dirty="0" smtClean="0"/>
              <a:t>Konstrukce </a:t>
            </a:r>
            <a:r>
              <a:rPr lang="cs-CZ" dirty="0" smtClean="0"/>
              <a:t>objektivu</a:t>
            </a:r>
            <a:endParaRPr lang="cs-CZ" dirty="0"/>
          </a:p>
        </p:txBody>
      </p:sp>
      <p:pic>
        <p:nvPicPr>
          <p:cNvPr id="1026" name="Picture 2" descr="F:\škola 2012_2013\bla bla bla\Interaktivni_ucebnice_fotografie\konstrukce_ilustrace\2\Nikon_AF-S_NIKKOR_85mm_f1.8G.jpg"/>
          <p:cNvPicPr>
            <a:picLocks noChangeAspect="1" noChangeArrowheads="1"/>
          </p:cNvPicPr>
          <p:nvPr/>
        </p:nvPicPr>
        <p:blipFill>
          <a:blip r:embed="rId2" cstate="print"/>
          <a:srcRect/>
          <a:stretch>
            <a:fillRect/>
          </a:stretch>
        </p:blipFill>
        <p:spPr bwMode="auto">
          <a:xfrm>
            <a:off x="1907704" y="2481783"/>
            <a:ext cx="5016994" cy="4140000"/>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a:off x="1835696" y="188640"/>
            <a:ext cx="5304463" cy="1296000"/>
          </a:xfrm>
          <a:prstGeom prst="rect">
            <a:avLst/>
          </a:prstGeom>
          <a:solidFill>
            <a:srgbClr val="FFFFFF"/>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052736"/>
            <a:ext cx="8229600" cy="1143000"/>
          </a:xfrm>
        </p:spPr>
        <p:txBody>
          <a:bodyPr>
            <a:normAutofit fontScale="90000"/>
          </a:bodyPr>
          <a:lstStyle/>
          <a:p>
            <a:pPr algn="l"/>
            <a:r>
              <a:rPr lang="cs-CZ" dirty="0" smtClean="0"/>
              <a:t/>
            </a:r>
            <a:br>
              <a:rPr lang="cs-CZ" dirty="0" smtClean="0"/>
            </a:br>
            <a:r>
              <a:rPr lang="cs-CZ" dirty="0" smtClean="0"/>
              <a:t>Anotace</a:t>
            </a:r>
            <a:endParaRPr lang="cs-CZ" dirty="0"/>
          </a:p>
        </p:txBody>
      </p:sp>
      <p:sp>
        <p:nvSpPr>
          <p:cNvPr id="3" name="Zástupný symbol pro obsah 2"/>
          <p:cNvSpPr>
            <a:spLocks noGrp="1"/>
          </p:cNvSpPr>
          <p:nvPr>
            <p:ph idx="1"/>
          </p:nvPr>
        </p:nvSpPr>
        <p:spPr>
          <a:xfrm>
            <a:off x="539552" y="2276872"/>
            <a:ext cx="8147248" cy="3849291"/>
          </a:xfrm>
        </p:spPr>
        <p:txBody>
          <a:bodyPr>
            <a:normAutofit fontScale="92500" lnSpcReduction="20000"/>
          </a:bodyPr>
          <a:lstStyle/>
          <a:p>
            <a:r>
              <a:rPr lang="cs-CZ" dirty="0" smtClean="0"/>
              <a:t>Obsah této prezentace je určen k základnímu seznámení studentů začínajících s fotografií se základní konstrukcí objektivů.</a:t>
            </a:r>
          </a:p>
          <a:p>
            <a:r>
              <a:rPr lang="cs-CZ" dirty="0" smtClean="0"/>
              <a:t>Prezentace slouží k dokreslení výkladu vyučujícího, který výklad může rozšířit podle úrovně znalostí studentů.</a:t>
            </a:r>
          </a:p>
          <a:p>
            <a:r>
              <a:rPr lang="cs-CZ" dirty="0" smtClean="0"/>
              <a:t>Doporučené je i problematiku konstrukce objektivů přístrojů propojit s názornými ukázkami.</a:t>
            </a:r>
          </a:p>
          <a:p>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11760" y="299604"/>
            <a:ext cx="4536504" cy="968006"/>
          </a:xfrm>
          <a:prstGeom prst="rect">
            <a:avLst/>
          </a:prstGeom>
        </p:spPr>
      </p:pic>
      <p:graphicFrame>
        <p:nvGraphicFramePr>
          <p:cNvPr id="5" name="Zástupný symbol pro obsah 3"/>
          <p:cNvGraphicFramePr>
            <a:graphicFrameLocks noGrp="1"/>
          </p:cNvGraphicFramePr>
          <p:nvPr>
            <p:ph idx="1"/>
            <p:extLst>
              <p:ext uri="{D42A27DB-BD31-4B8C-83A1-F6EECF244321}">
                <p14:modId xmlns:p14="http://schemas.microsoft.com/office/powerpoint/2010/main" xmlns="" val="4221633834"/>
              </p:ext>
            </p:extLst>
          </p:nvPr>
        </p:nvGraphicFramePr>
        <p:xfrm>
          <a:off x="457200" y="1600200"/>
          <a:ext cx="8229600" cy="49885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cs-CZ" dirty="0" smtClean="0"/>
                        <a:t>PROJEKT MŠMT</a:t>
                      </a:r>
                      <a:endParaRPr lang="cs-CZ" dirty="0"/>
                    </a:p>
                  </a:txBody>
                  <a:tcPr/>
                </a:tc>
                <a:tc>
                  <a:txBody>
                    <a:bodyPr/>
                    <a:lstStyle/>
                    <a:p>
                      <a:endParaRPr lang="cs-CZ" dirty="0"/>
                    </a:p>
                  </a:txBody>
                  <a:tcPr/>
                </a:tc>
              </a:tr>
              <a:tr h="370840">
                <a:tc>
                  <a:txBody>
                    <a:bodyPr/>
                    <a:lstStyle/>
                    <a:p>
                      <a:r>
                        <a:rPr lang="cs-CZ" dirty="0" smtClean="0"/>
                        <a:t>Název projektu školy</a:t>
                      </a:r>
                    </a:p>
                  </a:txBody>
                  <a:tcPr/>
                </a:tc>
                <a:tc>
                  <a:txBody>
                    <a:bodyPr/>
                    <a:lstStyle/>
                    <a:p>
                      <a:r>
                        <a:rPr kumimoji="0" lang="cs-CZ" sz="1800" kern="1200" dirty="0" smtClean="0">
                          <a:solidFill>
                            <a:schemeClr val="dk1"/>
                          </a:solidFill>
                          <a:effectLst/>
                          <a:latin typeface="+mn-lt"/>
                          <a:ea typeface="+mn-ea"/>
                          <a:cs typeface="+mn-cs"/>
                        </a:rPr>
                        <a:t>Vybavení odborných učeben moderními technologiemi</a:t>
                      </a:r>
                      <a:endParaRPr lang="cs-CZ" dirty="0"/>
                    </a:p>
                  </a:txBody>
                  <a:tcPr/>
                </a:tc>
              </a:tr>
              <a:tr h="370840">
                <a:tc>
                  <a:txBody>
                    <a:bodyPr/>
                    <a:lstStyle/>
                    <a:p>
                      <a:r>
                        <a:rPr lang="cs-CZ" dirty="0" smtClean="0"/>
                        <a:t>Registrační</a:t>
                      </a:r>
                      <a:r>
                        <a:rPr lang="cs-CZ" baseline="0" dirty="0" smtClean="0"/>
                        <a:t> číslo projektu</a:t>
                      </a:r>
                      <a:endParaRPr lang="cs-CZ"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cs-CZ" sz="1800" kern="1200" dirty="0" smtClean="0">
                          <a:solidFill>
                            <a:schemeClr val="dk1"/>
                          </a:solidFill>
                          <a:effectLst/>
                          <a:latin typeface="+mn-lt"/>
                          <a:ea typeface="+mn-ea"/>
                          <a:cs typeface="+mn-cs"/>
                        </a:rPr>
                        <a:t>CZ.1.07/1.5.00/34.0432</a:t>
                      </a:r>
                    </a:p>
                  </a:txBody>
                  <a:tcPr/>
                </a:tc>
              </a:tr>
              <a:tr h="370840">
                <a:tc>
                  <a:txBody>
                    <a:bodyPr/>
                    <a:lstStyle/>
                    <a:p>
                      <a:r>
                        <a:rPr lang="cs-CZ" dirty="0" smtClean="0"/>
                        <a:t>Anotace</a:t>
                      </a:r>
                      <a:endParaRPr lang="cs-CZ" dirty="0"/>
                    </a:p>
                  </a:txBody>
                  <a:tcPr/>
                </a:tc>
                <a:tc>
                  <a:txBody>
                    <a:bodyPr/>
                    <a:lstStyle/>
                    <a:p>
                      <a:r>
                        <a:rPr lang="cs-CZ" dirty="0" smtClean="0"/>
                        <a:t>Konstrukce</a:t>
                      </a:r>
                      <a:r>
                        <a:rPr lang="cs-CZ" baseline="0" dirty="0" smtClean="0"/>
                        <a:t> objektivu</a:t>
                      </a:r>
                      <a:endParaRPr lang="cs-CZ" dirty="0"/>
                    </a:p>
                  </a:txBody>
                  <a:tcPr/>
                </a:tc>
              </a:tr>
              <a:tr h="370840">
                <a:tc>
                  <a:txBody>
                    <a:bodyPr/>
                    <a:lstStyle/>
                    <a:p>
                      <a:r>
                        <a:rPr lang="cs-CZ" dirty="0" smtClean="0"/>
                        <a:t>Klíčová slova</a:t>
                      </a:r>
                      <a:endParaRPr lang="cs-CZ" dirty="0"/>
                    </a:p>
                  </a:txBody>
                  <a:tcPr/>
                </a:tc>
                <a:tc>
                  <a:txBody>
                    <a:bodyPr/>
                    <a:lstStyle/>
                    <a:p>
                      <a:r>
                        <a:rPr lang="cs-CZ" dirty="0" smtClean="0"/>
                        <a:t>Objektiv, zoom, ohnisko</a:t>
                      </a:r>
                      <a:endParaRPr lang="cs-CZ" dirty="0"/>
                    </a:p>
                  </a:txBody>
                  <a:tcPr/>
                </a:tc>
              </a:tr>
              <a:tr h="370840">
                <a:tc>
                  <a:txBody>
                    <a:bodyPr/>
                    <a:lstStyle/>
                    <a:p>
                      <a:r>
                        <a:rPr lang="cs-CZ" dirty="0" smtClean="0"/>
                        <a:t>Předmět</a:t>
                      </a:r>
                      <a:endParaRPr lang="cs-CZ" dirty="0"/>
                    </a:p>
                  </a:txBody>
                  <a:tcPr/>
                </a:tc>
                <a:tc>
                  <a:txBody>
                    <a:bodyPr/>
                    <a:lstStyle/>
                    <a:p>
                      <a:r>
                        <a:rPr lang="cs-CZ" dirty="0" smtClean="0"/>
                        <a:t>Technika</a:t>
                      </a:r>
                      <a:r>
                        <a:rPr lang="cs-CZ" baseline="0" dirty="0" smtClean="0"/>
                        <a:t> fotografie</a:t>
                      </a:r>
                      <a:endParaRPr lang="cs-CZ" dirty="0"/>
                    </a:p>
                  </a:txBody>
                  <a:tcPr/>
                </a:tc>
              </a:tr>
              <a:tr h="370840">
                <a:tc>
                  <a:txBody>
                    <a:bodyPr/>
                    <a:lstStyle/>
                    <a:p>
                      <a:r>
                        <a:rPr lang="cs-CZ" dirty="0" smtClean="0"/>
                        <a:t>Autor</a:t>
                      </a:r>
                      <a:endParaRPr lang="cs-CZ" dirty="0"/>
                    </a:p>
                  </a:txBody>
                  <a:tcPr/>
                </a:tc>
                <a:tc>
                  <a:txBody>
                    <a:bodyPr/>
                    <a:lstStyle/>
                    <a:p>
                      <a:r>
                        <a:rPr lang="cs-CZ" dirty="0" smtClean="0"/>
                        <a:t>Lukáš</a:t>
                      </a:r>
                      <a:r>
                        <a:rPr lang="cs-CZ" baseline="0" dirty="0" smtClean="0"/>
                        <a:t> Veverka</a:t>
                      </a:r>
                      <a:endParaRPr lang="cs-CZ" dirty="0"/>
                    </a:p>
                  </a:txBody>
                  <a:tcPr/>
                </a:tc>
              </a:tr>
              <a:tr h="370840">
                <a:tc>
                  <a:txBody>
                    <a:bodyPr/>
                    <a:lstStyle/>
                    <a:p>
                      <a:r>
                        <a:rPr lang="cs-CZ" dirty="0" smtClean="0"/>
                        <a:t>Druh učebního materiálu</a:t>
                      </a:r>
                      <a:endParaRPr lang="cs-CZ" dirty="0"/>
                    </a:p>
                  </a:txBody>
                  <a:tcPr/>
                </a:tc>
                <a:tc>
                  <a:txBody>
                    <a:bodyPr/>
                    <a:lstStyle/>
                    <a:p>
                      <a:r>
                        <a:rPr lang="cs-CZ" dirty="0" smtClean="0"/>
                        <a:t>Prezentace, výklad,</a:t>
                      </a:r>
                      <a:r>
                        <a:rPr lang="cs-CZ" baseline="0" dirty="0" smtClean="0"/>
                        <a:t> foto. praxe</a:t>
                      </a:r>
                      <a:endParaRPr lang="cs-CZ" dirty="0"/>
                    </a:p>
                  </a:txBody>
                  <a:tcPr/>
                </a:tc>
              </a:tr>
              <a:tr h="370840">
                <a:tc>
                  <a:txBody>
                    <a:bodyPr/>
                    <a:lstStyle/>
                    <a:p>
                      <a:r>
                        <a:rPr lang="cs-CZ" dirty="0" smtClean="0"/>
                        <a:t>Potřebné pomůcky</a:t>
                      </a:r>
                      <a:endParaRPr lang="cs-CZ" dirty="0"/>
                    </a:p>
                  </a:txBody>
                  <a:tcPr/>
                </a:tc>
                <a:tc>
                  <a:txBody>
                    <a:bodyPr/>
                    <a:lstStyle/>
                    <a:p>
                      <a:r>
                        <a:rPr lang="cs-CZ" dirty="0" smtClean="0"/>
                        <a:t>PC, interaktivní</a:t>
                      </a:r>
                      <a:r>
                        <a:rPr lang="cs-CZ" baseline="0" dirty="0" smtClean="0"/>
                        <a:t> tabule, grafické programy, fotoaparát</a:t>
                      </a:r>
                      <a:endParaRPr lang="cs-CZ" dirty="0"/>
                    </a:p>
                  </a:txBody>
                  <a:tcPr/>
                </a:tc>
              </a:tr>
              <a:tr h="370840">
                <a:tc>
                  <a:txBody>
                    <a:bodyPr/>
                    <a:lstStyle/>
                    <a:p>
                      <a:r>
                        <a:rPr lang="cs-CZ" dirty="0" smtClean="0"/>
                        <a:t>Cílová</a:t>
                      </a:r>
                      <a:r>
                        <a:rPr lang="cs-CZ" baseline="0" dirty="0" smtClean="0"/>
                        <a:t> skupina</a:t>
                      </a:r>
                      <a:endParaRPr lang="cs-CZ" dirty="0"/>
                    </a:p>
                  </a:txBody>
                  <a:tcPr/>
                </a:tc>
                <a:tc>
                  <a:txBody>
                    <a:bodyPr/>
                    <a:lstStyle/>
                    <a:p>
                      <a:r>
                        <a:rPr lang="cs-CZ" dirty="0" smtClean="0"/>
                        <a:t>Studenti střední školy</a:t>
                      </a:r>
                      <a:endParaRPr lang="cs-CZ" dirty="0"/>
                    </a:p>
                  </a:txBody>
                  <a:tcPr/>
                </a:tc>
              </a:tr>
              <a:tr h="370840">
                <a:tc>
                  <a:txBody>
                    <a:bodyPr/>
                    <a:lstStyle/>
                    <a:p>
                      <a:r>
                        <a:rPr lang="cs-CZ" dirty="0" smtClean="0"/>
                        <a:t>Druh interaktivity</a:t>
                      </a:r>
                      <a:endParaRPr lang="cs-CZ" dirty="0"/>
                    </a:p>
                  </a:txBody>
                  <a:tcPr/>
                </a:tc>
                <a:tc>
                  <a:txBody>
                    <a:bodyPr/>
                    <a:lstStyle/>
                    <a:p>
                      <a:r>
                        <a:rPr lang="cs-CZ" dirty="0" smtClean="0"/>
                        <a:t>Výklad pomocí prezentace,</a:t>
                      </a:r>
                      <a:r>
                        <a:rPr lang="cs-CZ" baseline="0" dirty="0" smtClean="0"/>
                        <a:t> procvičení</a:t>
                      </a:r>
                      <a:endParaRPr lang="cs-CZ" dirty="0"/>
                    </a:p>
                  </a:txBody>
                  <a:tcPr/>
                </a:tc>
              </a:tr>
              <a:tr h="370840">
                <a:tc>
                  <a:txBody>
                    <a:bodyPr/>
                    <a:lstStyle/>
                    <a:p>
                      <a:r>
                        <a:rPr lang="cs-CZ" dirty="0" smtClean="0"/>
                        <a:t>Zdroje</a:t>
                      </a:r>
                      <a:endParaRPr lang="cs-CZ" dirty="0"/>
                    </a:p>
                  </a:txBody>
                  <a:tcPr/>
                </a:tc>
                <a:tc>
                  <a:txBody>
                    <a:bodyPr/>
                    <a:lstStyle/>
                    <a:p>
                      <a:r>
                        <a:rPr lang="cs-CZ" dirty="0" smtClean="0"/>
                        <a:t>Seznam viz</a:t>
                      </a:r>
                      <a:r>
                        <a:rPr lang="cs-CZ" baseline="0" dirty="0" smtClean="0"/>
                        <a:t> poslední strana</a:t>
                      </a:r>
                      <a:endParaRPr lang="cs-CZ"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556792"/>
            <a:ext cx="8229600" cy="782960"/>
          </a:xfrm>
        </p:spPr>
        <p:txBody>
          <a:bodyPr/>
          <a:lstStyle/>
          <a:p>
            <a:r>
              <a:rPr lang="cs-CZ" dirty="0" smtClean="0"/>
              <a:t>Objektiv</a:t>
            </a:r>
            <a:endParaRPr lang="cs-CZ" dirty="0"/>
          </a:p>
        </p:txBody>
      </p:sp>
      <p:sp>
        <p:nvSpPr>
          <p:cNvPr id="3" name="Zástupný symbol pro obsah 2"/>
          <p:cNvSpPr>
            <a:spLocks noGrp="1"/>
          </p:cNvSpPr>
          <p:nvPr>
            <p:ph idx="1"/>
          </p:nvPr>
        </p:nvSpPr>
        <p:spPr>
          <a:xfrm>
            <a:off x="467544" y="2420888"/>
            <a:ext cx="8229600" cy="4165923"/>
          </a:xfrm>
        </p:spPr>
        <p:txBody>
          <a:bodyPr/>
          <a:lstStyle/>
          <a:p>
            <a:r>
              <a:rPr lang="cs-CZ" dirty="0"/>
              <a:t>Od prvních objektivů, které nebyly nic jiného než samotné spojné čočky, se vyvinuli dnešní komplikované soustavy tvořené i 20 optickými členy. Objektivů existuje spousta druhů od základních po speciální. Vždy ale mají základní parametry, které určují jejich charakteristiku, vlastnosti a kvalitu.  Tyto parametry jsou, ohnisková vzdálenost, světelnost</a:t>
            </a:r>
            <a:r>
              <a:rPr lang="cs-CZ" dirty="0" smtClean="0"/>
              <a:t>.</a:t>
            </a: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tropos\Desktop\pentax_k-01_lenses.jpg"/>
          <p:cNvPicPr>
            <a:picLocks noChangeAspect="1" noChangeArrowheads="1"/>
          </p:cNvPicPr>
          <p:nvPr/>
        </p:nvPicPr>
        <p:blipFill>
          <a:blip r:embed="rId2" cstate="print"/>
          <a:srcRect/>
          <a:stretch>
            <a:fillRect/>
          </a:stretch>
        </p:blipFill>
        <p:spPr bwMode="auto">
          <a:xfrm>
            <a:off x="227856" y="1555957"/>
            <a:ext cx="8664624" cy="3601235"/>
          </a:xfrm>
          <a:prstGeom prst="rect">
            <a:avLst/>
          </a:prstGeom>
          <a:noFill/>
        </p:spPr>
      </p:pic>
      <p:sp>
        <p:nvSpPr>
          <p:cNvPr id="5" name="TextovéPole 4"/>
          <p:cNvSpPr txBox="1"/>
          <p:nvPr/>
        </p:nvSpPr>
        <p:spPr>
          <a:xfrm>
            <a:off x="395536" y="5157192"/>
            <a:ext cx="8352928" cy="646331"/>
          </a:xfrm>
          <a:prstGeom prst="rect">
            <a:avLst/>
          </a:prstGeom>
          <a:noFill/>
        </p:spPr>
        <p:txBody>
          <a:bodyPr wrap="square" rtlCol="0">
            <a:spAutoFit/>
          </a:bodyPr>
          <a:lstStyle/>
          <a:p>
            <a:pPr algn="ctr"/>
            <a:endParaRPr lang="cs-CZ" dirty="0" smtClean="0"/>
          </a:p>
          <a:p>
            <a:pPr algn="ctr"/>
            <a:r>
              <a:rPr lang="cs-CZ" dirty="0" smtClean="0"/>
              <a:t>Dnes </a:t>
            </a:r>
            <a:r>
              <a:rPr lang="cs-CZ" dirty="0" smtClean="0"/>
              <a:t>existuje velká škála druhů a výrobců objektivů.</a:t>
            </a:r>
            <a:endParaRPr lang="cs-CZ" dirty="0"/>
          </a:p>
        </p:txBody>
      </p:sp>
      <p:pic>
        <p:nvPicPr>
          <p:cNvPr id="4" name="Picture 2"/>
          <p:cNvPicPr>
            <a:picLocks noChangeAspect="1" noChangeArrowheads="1"/>
          </p:cNvPicPr>
          <p:nvPr/>
        </p:nvPicPr>
        <p:blipFill>
          <a:blip r:embed="rId3"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1556792"/>
            <a:ext cx="8229600" cy="854968"/>
          </a:xfrm>
        </p:spPr>
        <p:txBody>
          <a:bodyPr/>
          <a:lstStyle/>
          <a:p>
            <a:r>
              <a:rPr lang="cs-CZ" dirty="0" smtClean="0"/>
              <a:t>Základní konstrukce objektivu</a:t>
            </a:r>
            <a:endParaRPr lang="cs-CZ" dirty="0"/>
          </a:p>
        </p:txBody>
      </p:sp>
      <p:sp>
        <p:nvSpPr>
          <p:cNvPr id="3" name="Zástupný symbol pro obsah 2"/>
          <p:cNvSpPr>
            <a:spLocks noGrp="1"/>
          </p:cNvSpPr>
          <p:nvPr>
            <p:ph idx="1"/>
          </p:nvPr>
        </p:nvSpPr>
        <p:spPr>
          <a:xfrm>
            <a:off x="539552" y="2420888"/>
            <a:ext cx="8147248" cy="3921299"/>
          </a:xfrm>
        </p:spPr>
        <p:txBody>
          <a:bodyPr>
            <a:normAutofit lnSpcReduction="10000"/>
          </a:bodyPr>
          <a:lstStyle/>
          <a:p>
            <a:r>
              <a:rPr lang="cs-CZ" dirty="0" smtClean="0"/>
              <a:t>Objektiv se skládá s čoček uložených v tubusu (těle) objektivu. Jejich počet a kombinace určuje výsledné vlastnosti objektivu.</a:t>
            </a:r>
          </a:p>
          <a:p>
            <a:r>
              <a:rPr lang="cs-CZ" dirty="0" smtClean="0"/>
              <a:t>Základní čočky jsou Spojky a Rozptylky, ty se dále dělí na podskupiny:</a:t>
            </a:r>
          </a:p>
          <a:p>
            <a:r>
              <a:rPr lang="cs-CZ" dirty="0" smtClean="0"/>
              <a:t>Spojky – Plankonvexní, Bikonvexní, </a:t>
            </a:r>
            <a:r>
              <a:rPr lang="cs-CZ" dirty="0" err="1" smtClean="0"/>
              <a:t>Menisek</a:t>
            </a:r>
            <a:endParaRPr lang="cs-CZ" dirty="0" smtClean="0"/>
          </a:p>
          <a:p>
            <a:r>
              <a:rPr lang="cs-CZ" dirty="0" smtClean="0"/>
              <a:t>Rozptylky – Plankonkávní, Bikonkávní, </a:t>
            </a:r>
            <a:r>
              <a:rPr lang="cs-CZ" dirty="0" err="1" smtClean="0"/>
              <a:t>Menisek</a:t>
            </a:r>
            <a:endParaRPr lang="cs-CZ" dirty="0" smtClean="0"/>
          </a:p>
          <a:p>
            <a:pPr>
              <a:buNone/>
            </a:pP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23528" y="1556792"/>
            <a:ext cx="8229600" cy="634082"/>
          </a:xfrm>
        </p:spPr>
        <p:txBody>
          <a:bodyPr>
            <a:normAutofit fontScale="90000"/>
          </a:bodyPr>
          <a:lstStyle/>
          <a:p>
            <a:r>
              <a:rPr lang="cs-CZ" dirty="0" smtClean="0"/>
              <a:t>Řez objektivem</a:t>
            </a:r>
            <a:endParaRPr lang="cs-CZ" dirty="0"/>
          </a:p>
        </p:txBody>
      </p:sp>
      <p:pic>
        <p:nvPicPr>
          <p:cNvPr id="1026" name="Picture 2" descr="C:\Users\atropos\Desktop\Samyang_8mm_F2p8.jpg"/>
          <p:cNvPicPr>
            <a:picLocks noChangeAspect="1" noChangeArrowheads="1"/>
          </p:cNvPicPr>
          <p:nvPr/>
        </p:nvPicPr>
        <p:blipFill>
          <a:blip r:embed="rId2" cstate="print"/>
          <a:srcRect/>
          <a:stretch>
            <a:fillRect/>
          </a:stretch>
        </p:blipFill>
        <p:spPr bwMode="auto">
          <a:xfrm>
            <a:off x="1331640" y="2276872"/>
            <a:ext cx="5760000" cy="4320000"/>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27584" y="1484784"/>
            <a:ext cx="7797552" cy="792088"/>
          </a:xfrm>
        </p:spPr>
        <p:txBody>
          <a:bodyPr>
            <a:noAutofit/>
          </a:bodyPr>
          <a:lstStyle/>
          <a:p>
            <a:r>
              <a:rPr lang="cs-CZ" sz="3600" dirty="0" smtClean="0"/>
              <a:t>Základní dělení objektivů podle konstrukce</a:t>
            </a:r>
            <a:endParaRPr lang="cs-CZ" sz="3600" dirty="0"/>
          </a:p>
        </p:txBody>
      </p:sp>
      <p:sp>
        <p:nvSpPr>
          <p:cNvPr id="3" name="Zástupný symbol pro obsah 2"/>
          <p:cNvSpPr>
            <a:spLocks noGrp="1"/>
          </p:cNvSpPr>
          <p:nvPr>
            <p:ph idx="1"/>
          </p:nvPr>
        </p:nvSpPr>
        <p:spPr>
          <a:xfrm>
            <a:off x="395536" y="2492896"/>
            <a:ext cx="8291264" cy="3921299"/>
          </a:xfrm>
        </p:spPr>
        <p:txBody>
          <a:bodyPr>
            <a:normAutofit fontScale="77500" lnSpcReduction="20000"/>
          </a:bodyPr>
          <a:lstStyle/>
          <a:p>
            <a:r>
              <a:rPr lang="cs-CZ" b="1" dirty="0" smtClean="0"/>
              <a:t>Pevná</a:t>
            </a:r>
            <a:r>
              <a:rPr lang="cs-CZ" dirty="0" smtClean="0"/>
              <a:t> – tyto objektivy mají pevnou ohniskovou vzdálenost. Ve většině případů mají díky jednodušší konstrukci lepší kresbu a větší světelnost. Jejich nevýhodou je, že pro přiblížení, čí oddálení je nutno popojít s celým fotoaparátem.</a:t>
            </a:r>
          </a:p>
          <a:p>
            <a:r>
              <a:rPr lang="cs-CZ" b="1" dirty="0" smtClean="0"/>
              <a:t>Transfokátor</a:t>
            </a:r>
            <a:r>
              <a:rPr lang="cs-CZ" dirty="0" smtClean="0"/>
              <a:t> – Jsou to objektivy, kde máme možnost měnit ohniskovou vzdálenost, kdy se můžeme pohybovat od velmi širokých záběrů až po velké přiblížení. Jejich nevýhodou je konstrukční složitost, která je ve většině případů zaplacena horší kvalitou kresby, menší světelností a vyšší pořizovací cenou. A však pro svoje výhody je tento druh objektivů velmi oblíben.</a:t>
            </a: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907704" y="0"/>
            <a:ext cx="5304463" cy="1296000"/>
          </a:xfrm>
          <a:prstGeom prst="rect">
            <a:avLst/>
          </a:prstGeom>
          <a:solidFill>
            <a:srgbClr val="FFFFFF"/>
          </a:solid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971600" y="1556792"/>
            <a:ext cx="6912768" cy="523220"/>
          </a:xfrm>
          <a:prstGeom prst="rect">
            <a:avLst/>
          </a:prstGeom>
          <a:noFill/>
        </p:spPr>
        <p:txBody>
          <a:bodyPr wrap="square" rtlCol="0">
            <a:spAutoFit/>
          </a:bodyPr>
          <a:lstStyle/>
          <a:p>
            <a:pPr algn="ctr"/>
            <a:r>
              <a:rPr lang="cs-CZ" sz="2800" b="1" dirty="0" smtClean="0"/>
              <a:t>Objektiv s pevnou ohniskovou vzdáleností </a:t>
            </a:r>
            <a:endParaRPr lang="cs-CZ" sz="2800" b="1" dirty="0"/>
          </a:p>
        </p:txBody>
      </p:sp>
      <p:pic>
        <p:nvPicPr>
          <p:cNvPr id="2050" name="Picture 2" descr="F:\škola 2012_2013\bla bla bla\Interaktivni_ucebnice_fotografie\konstrukce_ilustrace\2\Nikon_AF-S_NIKKOR_85mm_f1.8G.jpg"/>
          <p:cNvPicPr>
            <a:picLocks noChangeAspect="1" noChangeArrowheads="1"/>
          </p:cNvPicPr>
          <p:nvPr/>
        </p:nvPicPr>
        <p:blipFill>
          <a:blip r:embed="rId2" cstate="print"/>
          <a:srcRect/>
          <a:stretch>
            <a:fillRect/>
          </a:stretch>
        </p:blipFill>
        <p:spPr bwMode="auto">
          <a:xfrm>
            <a:off x="1835696" y="2276872"/>
            <a:ext cx="5235124" cy="4320000"/>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1475656" y="1700808"/>
            <a:ext cx="6480720" cy="369332"/>
          </a:xfrm>
          <a:prstGeom prst="rect">
            <a:avLst/>
          </a:prstGeom>
          <a:noFill/>
        </p:spPr>
        <p:txBody>
          <a:bodyPr wrap="square" rtlCol="0">
            <a:spAutoFit/>
          </a:bodyPr>
          <a:lstStyle/>
          <a:p>
            <a:r>
              <a:rPr lang="cs-CZ" dirty="0" smtClean="0"/>
              <a:t> Objektiv </a:t>
            </a:r>
            <a:r>
              <a:rPr lang="cs-CZ" dirty="0" smtClean="0"/>
              <a:t>s proměnlivou ohniskovou vzdáleností - transfokátor</a:t>
            </a:r>
            <a:endParaRPr lang="cs-CZ" dirty="0"/>
          </a:p>
        </p:txBody>
      </p:sp>
      <p:pic>
        <p:nvPicPr>
          <p:cNvPr id="3074" name="Picture 2" descr="C:\Users\atropos\Desktop\zoom.jpg"/>
          <p:cNvPicPr>
            <a:picLocks noChangeAspect="1" noChangeArrowheads="1"/>
          </p:cNvPicPr>
          <p:nvPr/>
        </p:nvPicPr>
        <p:blipFill>
          <a:blip r:embed="rId2" cstate="print"/>
          <a:srcRect/>
          <a:stretch>
            <a:fillRect/>
          </a:stretch>
        </p:blipFill>
        <p:spPr bwMode="auto">
          <a:xfrm>
            <a:off x="2339752" y="2060848"/>
            <a:ext cx="4320000" cy="4320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124744"/>
            <a:ext cx="8229600" cy="1143000"/>
          </a:xfrm>
        </p:spPr>
        <p:txBody>
          <a:bodyPr>
            <a:noAutofit/>
          </a:bodyPr>
          <a:lstStyle/>
          <a:p>
            <a:r>
              <a:rPr lang="cs-CZ" sz="3200" dirty="0" smtClean="0"/>
              <a:t/>
            </a:r>
            <a:br>
              <a:rPr lang="cs-CZ" sz="3200" dirty="0" smtClean="0"/>
            </a:br>
            <a:r>
              <a:rPr lang="cs-CZ" sz="3200" dirty="0" smtClean="0"/>
              <a:t>Dělení </a:t>
            </a:r>
            <a:r>
              <a:rPr lang="cs-CZ" sz="3200" dirty="0" smtClean="0"/>
              <a:t>objektivů podle ohniskové vzdálenosti</a:t>
            </a:r>
            <a:endParaRPr lang="cs-CZ" sz="3200" dirty="0"/>
          </a:p>
        </p:txBody>
      </p:sp>
      <p:sp>
        <p:nvSpPr>
          <p:cNvPr id="3" name="Zástupný symbol pro obsah 2"/>
          <p:cNvSpPr>
            <a:spLocks noGrp="1"/>
          </p:cNvSpPr>
          <p:nvPr>
            <p:ph idx="1"/>
          </p:nvPr>
        </p:nvSpPr>
        <p:spPr>
          <a:xfrm>
            <a:off x="539552" y="2348880"/>
            <a:ext cx="8147248" cy="3777283"/>
          </a:xfrm>
        </p:spPr>
        <p:txBody>
          <a:bodyPr>
            <a:normAutofit fontScale="92500" lnSpcReduction="10000"/>
          </a:bodyPr>
          <a:lstStyle/>
          <a:p>
            <a:r>
              <a:rPr lang="cs-CZ" dirty="0" smtClean="0"/>
              <a:t>Ohnisková vzdálenost je poměr mezi velikostí filmového políčka (čipu) a zorného úhlu zachycené scény. </a:t>
            </a:r>
          </a:p>
          <a:p>
            <a:r>
              <a:rPr lang="cs-CZ" dirty="0" smtClean="0"/>
              <a:t>Objektivy podle ohniskové vzdálenosti se dělí do tří základních skupin:</a:t>
            </a:r>
          </a:p>
          <a:p>
            <a:pPr>
              <a:buFont typeface="Wingdings" pitchFamily="2" charset="2"/>
              <a:buChar char="Ø"/>
            </a:pPr>
            <a:r>
              <a:rPr lang="cs-CZ" dirty="0" smtClean="0"/>
              <a:t>Širokoúhlé</a:t>
            </a:r>
          </a:p>
          <a:p>
            <a:pPr>
              <a:buFont typeface="Wingdings" pitchFamily="2" charset="2"/>
              <a:buChar char="Ø"/>
            </a:pPr>
            <a:r>
              <a:rPr lang="cs-CZ" dirty="0" smtClean="0"/>
              <a:t>Základní</a:t>
            </a:r>
          </a:p>
          <a:p>
            <a:pPr>
              <a:buFont typeface="Wingdings" pitchFamily="2" charset="2"/>
              <a:buChar char="Ø"/>
            </a:pPr>
            <a:r>
              <a:rPr lang="cs-CZ" dirty="0" smtClean="0"/>
              <a:t>Teleobjektivy</a:t>
            </a:r>
          </a:p>
          <a:p>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35696" y="0"/>
            <a:ext cx="5304463" cy="1296000"/>
          </a:xfrm>
          <a:prstGeom prst="rect">
            <a:avLst/>
          </a:prstGeom>
          <a:solidFill>
            <a:srgbClr val="FFFFFF"/>
          </a:solid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484784"/>
            <a:ext cx="8229600" cy="1143000"/>
          </a:xfrm>
        </p:spPr>
        <p:txBody>
          <a:bodyPr/>
          <a:lstStyle/>
          <a:p>
            <a:r>
              <a:rPr lang="cs-CZ" dirty="0" smtClean="0"/>
              <a:t>Širokoúhlé objektivy</a:t>
            </a:r>
            <a:endParaRPr lang="cs-CZ" dirty="0"/>
          </a:p>
        </p:txBody>
      </p:sp>
      <p:sp>
        <p:nvSpPr>
          <p:cNvPr id="3" name="Zástupný symbol pro obsah 2"/>
          <p:cNvSpPr>
            <a:spLocks noGrp="1"/>
          </p:cNvSpPr>
          <p:nvPr>
            <p:ph idx="1"/>
          </p:nvPr>
        </p:nvSpPr>
        <p:spPr>
          <a:xfrm>
            <a:off x="323528" y="2636912"/>
            <a:ext cx="8363272" cy="3456383"/>
          </a:xfrm>
        </p:spPr>
        <p:txBody>
          <a:bodyPr/>
          <a:lstStyle/>
          <a:p>
            <a:r>
              <a:rPr lang="cs-CZ" dirty="0" smtClean="0"/>
              <a:t>Širokoúhlé objektivy mají ohniskovou vzdálenost od 8mm (rybí oko) do 40mm.</a:t>
            </a:r>
          </a:p>
          <a:p>
            <a:r>
              <a:rPr lang="cs-CZ" dirty="0" smtClean="0"/>
              <a:t>Mají největší zorný úhel. To znamená, že zobrazují největší výřez fotografované scény.</a:t>
            </a:r>
          </a:p>
          <a:p>
            <a:r>
              <a:rPr lang="cs-CZ" dirty="0" smtClean="0"/>
              <a:t>U malých ohniskových vzdáleností dochází </a:t>
            </a:r>
            <a:r>
              <a:rPr lang="cs-CZ" dirty="0" smtClean="0"/>
              <a:t/>
            </a:r>
            <a:br>
              <a:rPr lang="cs-CZ" dirty="0" smtClean="0"/>
            </a:br>
            <a:r>
              <a:rPr lang="cs-CZ" dirty="0" smtClean="0"/>
              <a:t>k </a:t>
            </a:r>
            <a:r>
              <a:rPr lang="cs-CZ" dirty="0" smtClean="0"/>
              <a:t>velkému soudkovitému zkreslení obrazu.</a:t>
            </a:r>
          </a:p>
          <a:p>
            <a:pPr>
              <a:buNone/>
            </a:pP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827584" y="1412776"/>
            <a:ext cx="7344816" cy="369332"/>
          </a:xfrm>
          <a:prstGeom prst="rect">
            <a:avLst/>
          </a:prstGeom>
          <a:noFill/>
        </p:spPr>
        <p:txBody>
          <a:bodyPr wrap="square" rtlCol="0">
            <a:spAutoFit/>
          </a:bodyPr>
          <a:lstStyle/>
          <a:p>
            <a:pPr algn="ctr"/>
            <a:r>
              <a:rPr lang="cs-CZ" b="1" dirty="0" smtClean="0"/>
              <a:t>Fotografie pořízená širokoúhlým objektivem – rybí oko ( 10mm)</a:t>
            </a:r>
            <a:endParaRPr lang="cs-CZ" b="1" dirty="0"/>
          </a:p>
        </p:txBody>
      </p:sp>
      <p:pic>
        <p:nvPicPr>
          <p:cNvPr id="5122" name="Picture 2" descr="C:\Users\atropos\Desktop\dfdg.jpg"/>
          <p:cNvPicPr>
            <a:picLocks noChangeAspect="1" noChangeArrowheads="1"/>
          </p:cNvPicPr>
          <p:nvPr/>
        </p:nvPicPr>
        <p:blipFill>
          <a:blip r:embed="rId2" cstate="print"/>
          <a:srcRect/>
          <a:stretch>
            <a:fillRect/>
          </a:stretch>
        </p:blipFill>
        <p:spPr bwMode="auto">
          <a:xfrm>
            <a:off x="1256063" y="2132856"/>
            <a:ext cx="6484289" cy="4320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1835696" y="0"/>
            <a:ext cx="5304463" cy="1296000"/>
          </a:xfrm>
          <a:prstGeom prst="rect">
            <a:avLst/>
          </a:prstGeom>
          <a:solidFill>
            <a:srgbClr val="FFFFFF"/>
          </a:solid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412776"/>
            <a:ext cx="8229600" cy="1143000"/>
          </a:xfrm>
        </p:spPr>
        <p:txBody>
          <a:bodyPr/>
          <a:lstStyle/>
          <a:p>
            <a:r>
              <a:rPr lang="cs-CZ" dirty="0" smtClean="0"/>
              <a:t>Základní objektivy</a:t>
            </a:r>
            <a:endParaRPr lang="cs-CZ" dirty="0"/>
          </a:p>
        </p:txBody>
      </p:sp>
      <p:sp>
        <p:nvSpPr>
          <p:cNvPr id="3" name="Zástupný symbol pro obsah 2"/>
          <p:cNvSpPr>
            <a:spLocks noGrp="1"/>
          </p:cNvSpPr>
          <p:nvPr>
            <p:ph idx="1"/>
          </p:nvPr>
        </p:nvSpPr>
        <p:spPr>
          <a:xfrm>
            <a:off x="467544" y="2708920"/>
            <a:ext cx="8229600" cy="3949899"/>
          </a:xfrm>
        </p:spPr>
        <p:txBody>
          <a:bodyPr/>
          <a:lstStyle/>
          <a:p>
            <a:r>
              <a:rPr lang="cs-CZ" dirty="0" smtClean="0"/>
              <a:t>Základní objektivy mají ohniskovou vzdálenost od 45mm do 55mm.</a:t>
            </a:r>
          </a:p>
          <a:p>
            <a:r>
              <a:rPr lang="cs-CZ" dirty="0" smtClean="0"/>
              <a:t>Tato ohnisková vzdálenost odpovídá přibližně lidskému oku.</a:t>
            </a:r>
          </a:p>
          <a:p>
            <a:r>
              <a:rPr lang="cs-CZ" dirty="0" smtClean="0"/>
              <a:t>U těchto objektivů dochází k nejmenšímu zkreslení a obrazové deformaci.</a:t>
            </a: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35696" y="0"/>
            <a:ext cx="5304463" cy="1296000"/>
          </a:xfrm>
          <a:prstGeom prst="rect">
            <a:avLst/>
          </a:prstGeom>
          <a:solidFill>
            <a:srgbClr val="FFFFFF"/>
          </a:solid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1403648" y="1628800"/>
            <a:ext cx="6408712" cy="369332"/>
          </a:xfrm>
          <a:prstGeom prst="rect">
            <a:avLst/>
          </a:prstGeom>
          <a:noFill/>
        </p:spPr>
        <p:txBody>
          <a:bodyPr wrap="square" rtlCol="0">
            <a:spAutoFit/>
          </a:bodyPr>
          <a:lstStyle/>
          <a:p>
            <a:pPr algn="ctr"/>
            <a:r>
              <a:rPr lang="cs-CZ" b="1" dirty="0" smtClean="0"/>
              <a:t>Fotografie pořízená základním objektivem (50mm) </a:t>
            </a:r>
            <a:endParaRPr lang="cs-CZ" b="1" dirty="0"/>
          </a:p>
        </p:txBody>
      </p:sp>
      <p:pic>
        <p:nvPicPr>
          <p:cNvPr id="6146" name="Picture 2" descr="F:\Fotky\svatba\svatba_1\svatba (26).jpg"/>
          <p:cNvPicPr>
            <a:picLocks noChangeAspect="1" noChangeArrowheads="1"/>
          </p:cNvPicPr>
          <p:nvPr/>
        </p:nvPicPr>
        <p:blipFill>
          <a:blip r:embed="rId2" cstate="print"/>
          <a:srcRect/>
          <a:stretch>
            <a:fillRect/>
          </a:stretch>
        </p:blipFill>
        <p:spPr bwMode="auto">
          <a:xfrm>
            <a:off x="1331640" y="2204864"/>
            <a:ext cx="6479645" cy="4320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1979712" y="0"/>
            <a:ext cx="5304463" cy="1296000"/>
          </a:xfrm>
          <a:prstGeom prst="rect">
            <a:avLst/>
          </a:prstGeom>
          <a:solidFill>
            <a:srgbClr val="FFFFFF"/>
          </a:solid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628800"/>
            <a:ext cx="8229600" cy="998984"/>
          </a:xfrm>
        </p:spPr>
        <p:txBody>
          <a:bodyPr/>
          <a:lstStyle/>
          <a:p>
            <a:r>
              <a:rPr lang="cs-CZ" dirty="0" smtClean="0"/>
              <a:t>Teleobjektivy</a:t>
            </a:r>
            <a:endParaRPr lang="cs-CZ" dirty="0"/>
          </a:p>
        </p:txBody>
      </p:sp>
      <p:sp>
        <p:nvSpPr>
          <p:cNvPr id="3" name="Zástupný symbol pro obsah 2"/>
          <p:cNvSpPr>
            <a:spLocks noGrp="1"/>
          </p:cNvSpPr>
          <p:nvPr>
            <p:ph idx="1"/>
          </p:nvPr>
        </p:nvSpPr>
        <p:spPr>
          <a:xfrm>
            <a:off x="457200" y="2780928"/>
            <a:ext cx="8229600" cy="3345235"/>
          </a:xfrm>
        </p:spPr>
        <p:txBody>
          <a:bodyPr>
            <a:normAutofit fontScale="92500"/>
          </a:bodyPr>
          <a:lstStyle/>
          <a:p>
            <a:r>
              <a:rPr lang="cs-CZ" dirty="0" smtClean="0"/>
              <a:t>Teleobjektivy mají ohniskovou vzdálenost od 60mm až po 1600mm</a:t>
            </a:r>
          </a:p>
          <a:p>
            <a:r>
              <a:rPr lang="cs-CZ" dirty="0" smtClean="0"/>
              <a:t>Od zhruba ohniskové vzdálenosti 400mm se jedná už o speciální teleobjektivy.</a:t>
            </a:r>
          </a:p>
          <a:p>
            <a:r>
              <a:rPr lang="cs-CZ" dirty="0" smtClean="0"/>
              <a:t>Jejich zorný úhel je nejmenší, díky tomu můžeme fotografovat i velmi vzdálené předměty.</a:t>
            </a: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1475656" y="1628800"/>
            <a:ext cx="6480720" cy="369332"/>
          </a:xfrm>
          <a:prstGeom prst="rect">
            <a:avLst/>
          </a:prstGeom>
          <a:noFill/>
        </p:spPr>
        <p:txBody>
          <a:bodyPr wrap="square" rtlCol="0">
            <a:spAutoFit/>
          </a:bodyPr>
          <a:lstStyle/>
          <a:p>
            <a:pPr algn="ctr"/>
            <a:r>
              <a:rPr lang="cs-CZ" b="1" dirty="0" smtClean="0"/>
              <a:t>Fotografie pořízená teleobjektivem (200mm)</a:t>
            </a:r>
            <a:endParaRPr lang="cs-CZ" b="1" dirty="0"/>
          </a:p>
        </p:txBody>
      </p:sp>
      <p:pic>
        <p:nvPicPr>
          <p:cNvPr id="7170" name="Picture 2" descr="C:\Users\atropos\Desktop\T -72 M4 CZ.jpg"/>
          <p:cNvPicPr>
            <a:picLocks noChangeAspect="1" noChangeArrowheads="1"/>
          </p:cNvPicPr>
          <p:nvPr/>
        </p:nvPicPr>
        <p:blipFill>
          <a:blip r:embed="rId2" cstate="print"/>
          <a:srcRect/>
          <a:stretch>
            <a:fillRect/>
          </a:stretch>
        </p:blipFill>
        <p:spPr bwMode="auto">
          <a:xfrm>
            <a:off x="1475656" y="2204864"/>
            <a:ext cx="6426166" cy="4320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2003841" y="0"/>
            <a:ext cx="5304463" cy="1296000"/>
          </a:xfrm>
          <a:prstGeom prst="rect">
            <a:avLst/>
          </a:prstGeom>
          <a:solidFill>
            <a:srgbClr val="FFFFFF"/>
          </a:solid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556792"/>
            <a:ext cx="8229600" cy="1143000"/>
          </a:xfrm>
        </p:spPr>
        <p:txBody>
          <a:bodyPr/>
          <a:lstStyle/>
          <a:p>
            <a:r>
              <a:rPr lang="cs-CZ" dirty="0" smtClean="0"/>
              <a:t>Dělení objektivů podle světelnosti</a:t>
            </a:r>
            <a:endParaRPr lang="cs-CZ" dirty="0"/>
          </a:p>
        </p:txBody>
      </p:sp>
      <p:sp>
        <p:nvSpPr>
          <p:cNvPr id="3" name="Zástupný symbol pro obsah 2"/>
          <p:cNvSpPr>
            <a:spLocks noGrp="1"/>
          </p:cNvSpPr>
          <p:nvPr>
            <p:ph idx="1"/>
          </p:nvPr>
        </p:nvSpPr>
        <p:spPr>
          <a:xfrm>
            <a:off x="467544" y="2780928"/>
            <a:ext cx="8229600" cy="3777283"/>
          </a:xfrm>
        </p:spPr>
        <p:txBody>
          <a:bodyPr>
            <a:normAutofit fontScale="85000" lnSpcReduction="20000"/>
          </a:bodyPr>
          <a:lstStyle/>
          <a:p>
            <a:r>
              <a:rPr lang="cs-CZ" dirty="0" smtClean="0"/>
              <a:t>Světelnost objektivů je určena poměrem průměru vstupní pupily a ohniskové vzdálenosti. Tento poměr je vyjádřen clonovým číslem. Čím je clonové číslo menší tím je světelnost objektivu větší. To pro nás znamená, že se světlými objektivy můžeme fotografovat ve stejných světelných podmínkách s kratším expozičním časem, než s objektivy s malou světelností.</a:t>
            </a:r>
          </a:p>
          <a:p>
            <a:r>
              <a:rPr lang="cs-CZ" dirty="0" smtClean="0"/>
              <a:t>Dalším faktorem, který světelnost ovlivňuje je hloubka ostrosti, která nám určuje, v jakém prostoru bude snímek ostrý a kde nikoliv.</a:t>
            </a:r>
            <a:endParaRPr lang="cs-CZ" dirty="0"/>
          </a:p>
        </p:txBody>
      </p:sp>
      <p:pic>
        <p:nvPicPr>
          <p:cNvPr id="4" name="Picture 2"/>
          <p:cNvPicPr>
            <a:picLocks noChangeAspect="1" noChangeArrowheads="1"/>
          </p:cNvPicPr>
          <p:nvPr/>
        </p:nvPicPr>
        <p:blipFill>
          <a:blip r:embed="rId2" cstate="print"/>
          <a:srcRect/>
          <a:stretch>
            <a:fillRect/>
          </a:stretch>
        </p:blipFill>
        <p:spPr bwMode="auto">
          <a:xfrm>
            <a:off x="1859825" y="188640"/>
            <a:ext cx="5304463" cy="1296000"/>
          </a:xfrm>
          <a:prstGeom prst="rect">
            <a:avLst/>
          </a:prstGeom>
          <a:solidFill>
            <a:srgbClr val="FFFFFF"/>
          </a:solid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268760"/>
            <a:ext cx="8229600" cy="1143000"/>
          </a:xfrm>
        </p:spPr>
        <p:txBody>
          <a:bodyPr/>
          <a:lstStyle/>
          <a:p>
            <a:pPr algn="l"/>
            <a:r>
              <a:rPr lang="cs-CZ" dirty="0"/>
              <a:t>Z</a:t>
            </a:r>
            <a:r>
              <a:rPr lang="cs-CZ" dirty="0" smtClean="0"/>
              <a:t>droje</a:t>
            </a:r>
            <a:endParaRPr lang="cs-CZ" dirty="0"/>
          </a:p>
        </p:txBody>
      </p:sp>
      <p:sp>
        <p:nvSpPr>
          <p:cNvPr id="3" name="Zástupný symbol pro obsah 2"/>
          <p:cNvSpPr>
            <a:spLocks noGrp="1"/>
          </p:cNvSpPr>
          <p:nvPr>
            <p:ph idx="1"/>
          </p:nvPr>
        </p:nvSpPr>
        <p:spPr>
          <a:xfrm>
            <a:off x="457200" y="2132856"/>
            <a:ext cx="8229600" cy="3993307"/>
          </a:xfrm>
        </p:spPr>
        <p:txBody>
          <a:bodyPr>
            <a:normAutofit lnSpcReduction="10000"/>
          </a:bodyPr>
          <a:lstStyle/>
          <a:p>
            <a:pPr>
              <a:buNone/>
            </a:pPr>
            <a:endParaRPr lang="cs-CZ" sz="2000" dirty="0" smtClean="0"/>
          </a:p>
          <a:p>
            <a:r>
              <a:rPr lang="cs-CZ" sz="2000" dirty="0" smtClean="0"/>
              <a:t>Objektiv </a:t>
            </a:r>
            <a:r>
              <a:rPr lang="cs-CZ" sz="2000" dirty="0" smtClean="0"/>
              <a:t>(úvodní stránka) / autorská fotografie</a:t>
            </a:r>
          </a:p>
          <a:p>
            <a:r>
              <a:rPr lang="cs-CZ" sz="2000" dirty="0" smtClean="0"/>
              <a:t>Sada objektivů (str. 5) / </a:t>
            </a:r>
            <a:r>
              <a:rPr lang="cs-CZ" sz="2000" u="sng" dirty="0">
                <a:hlinkClick r:id="rId2"/>
              </a:rPr>
              <a:t>http://</a:t>
            </a:r>
            <a:r>
              <a:rPr lang="cs-CZ" sz="2000" u="sng" dirty="0" smtClean="0">
                <a:hlinkClick r:id="rId2"/>
              </a:rPr>
              <a:t>diit.cz/clanek/pentax-uvadi-aps-c-bezzrcadlovku-k-01</a:t>
            </a:r>
            <a:endParaRPr lang="cs" sz="2000" dirty="0">
              <a:hlinkClick r:id="rId2"/>
            </a:endParaRPr>
          </a:p>
          <a:p>
            <a:r>
              <a:rPr lang="cs-CZ" sz="2000" dirty="0" smtClean="0"/>
              <a:t>Řez objektivem (str. 7) / </a:t>
            </a:r>
            <a:r>
              <a:rPr lang="cs-CZ" sz="2000" u="sng" dirty="0" smtClean="0">
                <a:hlinkClick r:id="rId3"/>
              </a:rPr>
              <a:t>http://www.</a:t>
            </a:r>
            <a:r>
              <a:rPr lang="cs-CZ" sz="2000" u="sng" dirty="0" err="1" smtClean="0">
                <a:hlinkClick r:id="rId3"/>
              </a:rPr>
              <a:t>casopis</a:t>
            </a:r>
            <a:r>
              <a:rPr lang="cs-CZ" sz="2000" u="sng" dirty="0" smtClean="0">
                <a:hlinkClick r:id="rId3"/>
              </a:rPr>
              <a:t>-foto.</a:t>
            </a:r>
            <a:r>
              <a:rPr lang="cs-CZ" sz="2000" u="sng" dirty="0" err="1" smtClean="0">
                <a:hlinkClick r:id="rId3"/>
              </a:rPr>
              <a:t>cz</a:t>
            </a:r>
            <a:r>
              <a:rPr lang="cs-CZ" sz="2000" u="sng" dirty="0" smtClean="0">
                <a:hlinkClick r:id="rId3"/>
              </a:rPr>
              <a:t>/</a:t>
            </a:r>
            <a:r>
              <a:rPr lang="cs-CZ" sz="2000" u="sng" dirty="0" err="1" smtClean="0">
                <a:hlinkClick r:id="rId3"/>
              </a:rPr>
              <a:t>samyang</a:t>
            </a:r>
            <a:r>
              <a:rPr lang="cs-CZ" sz="2000" u="sng" dirty="0" smtClean="0">
                <a:hlinkClick r:id="rId3"/>
              </a:rPr>
              <a:t>-8-mm-f28-</a:t>
            </a:r>
            <a:r>
              <a:rPr lang="cs-CZ" sz="2000" u="sng" dirty="0" err="1" smtClean="0">
                <a:hlinkClick r:id="rId3"/>
              </a:rPr>
              <a:t>umc</a:t>
            </a:r>
            <a:r>
              <a:rPr lang="cs-CZ" sz="2000" u="sng" dirty="0" smtClean="0">
                <a:hlinkClick r:id="rId3"/>
              </a:rPr>
              <a:t>-</a:t>
            </a:r>
            <a:r>
              <a:rPr lang="cs-CZ" sz="2000" u="sng" dirty="0" err="1" smtClean="0">
                <a:hlinkClick r:id="rId3"/>
              </a:rPr>
              <a:t>rybi</a:t>
            </a:r>
            <a:r>
              <a:rPr lang="cs-CZ" sz="2000" u="sng" dirty="0" smtClean="0">
                <a:hlinkClick r:id="rId3"/>
              </a:rPr>
              <a:t>-oko-pro-</a:t>
            </a:r>
            <a:r>
              <a:rPr lang="cs-CZ" sz="2000" u="sng" dirty="0" err="1" smtClean="0">
                <a:hlinkClick r:id="rId3"/>
              </a:rPr>
              <a:t>bezzrcadlovky</a:t>
            </a:r>
            <a:r>
              <a:rPr lang="cs-CZ" sz="2000" u="sng" dirty="0" smtClean="0">
                <a:hlinkClick r:id="rId3"/>
              </a:rPr>
              <a:t>-sony-a-</a:t>
            </a:r>
            <a:r>
              <a:rPr lang="cs-CZ" sz="2000" u="sng" dirty="0" err="1" smtClean="0">
                <a:hlinkClick r:id="rId3"/>
              </a:rPr>
              <a:t>samsung</a:t>
            </a:r>
            <a:r>
              <a:rPr lang="cs-CZ" sz="2000" u="sng" dirty="0" smtClean="0">
                <a:hlinkClick r:id="rId3"/>
              </a:rPr>
              <a:t>/    </a:t>
            </a:r>
          </a:p>
          <a:p>
            <a:r>
              <a:rPr lang="cs-CZ" sz="2000" dirty="0" smtClean="0"/>
              <a:t>Objektiv s pevnou ohniskovou vzdáleností (str. 9) /autorská fotografie</a:t>
            </a:r>
          </a:p>
          <a:p>
            <a:r>
              <a:rPr lang="cs-CZ" sz="2000" dirty="0" smtClean="0"/>
              <a:t>Objektiv s proměnlivou ohniskovou vzdáleností (str. 10) </a:t>
            </a:r>
            <a:br>
              <a:rPr lang="cs-CZ" sz="2000" dirty="0" smtClean="0"/>
            </a:br>
            <a:r>
              <a:rPr lang="cs-CZ" sz="2000" dirty="0" smtClean="0"/>
              <a:t>/  </a:t>
            </a:r>
            <a:r>
              <a:rPr lang="cs-CZ" sz="2000" dirty="0" smtClean="0">
                <a:hlinkClick r:id="rId4"/>
              </a:rPr>
              <a:t>http://dslrlensauctions.com/canon-lens-review</a:t>
            </a:r>
            <a:endParaRPr lang="cs-CZ" sz="2000" dirty="0" smtClean="0"/>
          </a:p>
          <a:p>
            <a:r>
              <a:rPr lang="cs-CZ" sz="2000" dirty="0" smtClean="0"/>
              <a:t>Fotografie (str. 13) / autorská fotografie</a:t>
            </a:r>
          </a:p>
          <a:p>
            <a:r>
              <a:rPr lang="cs-CZ" sz="2000" dirty="0" smtClean="0"/>
              <a:t>Fotografie (str. 15) / autorská fotografie</a:t>
            </a:r>
          </a:p>
          <a:p>
            <a:r>
              <a:rPr lang="cs-CZ" sz="2000" dirty="0" smtClean="0"/>
              <a:t>Fotografie (str. 17) / autorská fotografie</a:t>
            </a:r>
            <a:endParaRPr lang="cs-CZ" sz="2000" dirty="0"/>
          </a:p>
        </p:txBody>
      </p:sp>
      <p:pic>
        <p:nvPicPr>
          <p:cNvPr id="4" name="Picture 2"/>
          <p:cNvPicPr>
            <a:picLocks noChangeAspect="1" noChangeArrowheads="1"/>
          </p:cNvPicPr>
          <p:nvPr/>
        </p:nvPicPr>
        <p:blipFill>
          <a:blip r:embed="rId5" cstate="print"/>
          <a:srcRect/>
          <a:stretch>
            <a:fillRect/>
          </a:stretch>
        </p:blipFill>
        <p:spPr bwMode="auto">
          <a:xfrm>
            <a:off x="1859825" y="44624"/>
            <a:ext cx="5304463" cy="1296000"/>
          </a:xfrm>
          <a:prstGeom prst="rect">
            <a:avLst/>
          </a:prstGeom>
          <a:solidFill>
            <a:srgbClr val="FFFFFF"/>
          </a:solidFill>
          <a:ln w="9525">
            <a:noFill/>
            <a:miter lim="800000"/>
            <a:headEnd/>
            <a:tailEnd/>
          </a:ln>
        </p:spPr>
      </p:pic>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467</Words>
  <Application>Microsoft Office PowerPoint</Application>
  <PresentationFormat>On-screen Show (4:3)</PresentationFormat>
  <Paragraphs>77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Motiv sady Office</vt:lpstr>
      <vt:lpstr> Konstrukce objektivu</vt:lpstr>
      <vt:lpstr> Anotace</vt:lpstr>
      <vt:lpstr>Slide 3</vt:lpstr>
      <vt:lpstr>Objektiv</vt:lpstr>
      <vt:lpstr>Slide 5</vt:lpstr>
      <vt:lpstr>Základní konstrukce objektivu</vt:lpstr>
      <vt:lpstr>Řez objektivem</vt:lpstr>
      <vt:lpstr>Základní dělení objektivů podle konstrukce</vt:lpstr>
      <vt:lpstr>Slide 9</vt:lpstr>
      <vt:lpstr>Slide 10</vt:lpstr>
      <vt:lpstr> Dělení objektivů podle ohniskové vzdálenosti</vt:lpstr>
      <vt:lpstr>Širokoúhlé objektivy</vt:lpstr>
      <vt:lpstr>Slide 13</vt:lpstr>
      <vt:lpstr>Základní objektivy</vt:lpstr>
      <vt:lpstr>Slide 15</vt:lpstr>
      <vt:lpstr>Teleobjektivy</vt:lpstr>
      <vt:lpstr>Slide 17</vt:lpstr>
      <vt:lpstr>Dělení objektivů podle světelnosti</vt:lpstr>
      <vt:lpstr>Zdroje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Konstrukce objektivu</dc:title>
  <dc:creator>atropos</dc:creator>
  <cp:lastModifiedBy>ELZA</cp:lastModifiedBy>
  <cp:revision>31</cp:revision>
  <dcterms:created xsi:type="dcterms:W3CDTF">2014-01-20T16:04:47Z</dcterms:created>
  <dcterms:modified xsi:type="dcterms:W3CDTF">2014-09-25T07:34:05Z</dcterms:modified>
</cp:coreProperties>
</file>