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257" r:id="rId3"/>
    <p:sldId id="258" r:id="rId4"/>
    <p:sldId id="259" r:id="rId5"/>
    <p:sldId id="260" r:id="rId6"/>
    <p:sldId id="261" r:id="rId7"/>
    <p:sldId id="283" r:id="rId8"/>
    <p:sldId id="262" r:id="rId9"/>
    <p:sldId id="284" r:id="rId10"/>
    <p:sldId id="263" r:id="rId11"/>
    <p:sldId id="285" r:id="rId12"/>
    <p:sldId id="264" r:id="rId13"/>
    <p:sldId id="286" r:id="rId14"/>
    <p:sldId id="265" r:id="rId15"/>
    <p:sldId id="287" r:id="rId16"/>
    <p:sldId id="267" r:id="rId17"/>
    <p:sldId id="288" r:id="rId18"/>
    <p:sldId id="269" r:id="rId19"/>
    <p:sldId id="289" r:id="rId20"/>
    <p:sldId id="270" r:id="rId21"/>
    <p:sldId id="290" r:id="rId22"/>
    <p:sldId id="271" r:id="rId23"/>
    <p:sldId id="291" r:id="rId24"/>
    <p:sldId id="272" r:id="rId25"/>
    <p:sldId id="292" r:id="rId26"/>
    <p:sldId id="273" r:id="rId27"/>
    <p:sldId id="293" r:id="rId28"/>
    <p:sldId id="274" r:id="rId29"/>
    <p:sldId id="294" r:id="rId30"/>
    <p:sldId id="275" r:id="rId31"/>
    <p:sldId id="295" r:id="rId32"/>
    <p:sldId id="296" r:id="rId33"/>
    <p:sldId id="276" r:id="rId34"/>
    <p:sldId id="277" r:id="rId35"/>
    <p:sldId id="297" r:id="rId36"/>
    <p:sldId id="278" r:id="rId37"/>
    <p:sldId id="298" r:id="rId38"/>
    <p:sldId id="279" r:id="rId39"/>
    <p:sldId id="299" r:id="rId40"/>
    <p:sldId id="280" r:id="rId41"/>
    <p:sldId id="300" r:id="rId42"/>
    <p:sldId id="281" r:id="rId43"/>
    <p:sldId id="301" r:id="rId44"/>
    <p:sldId id="282" r:id="rId4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8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2D320E-063D-4443-B194-456C8B638319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ED5F1F-A6E4-45E6-974E-F10569EF687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8286F-82CB-44B5-8BF0-71DA80B3075C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DF4A8-03B8-40F6-87FA-1078BD13F0E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8286F-82CB-44B5-8BF0-71DA80B3075C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DF4A8-03B8-40F6-87FA-1078BD13F0E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8286F-82CB-44B5-8BF0-71DA80B3075C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DF4A8-03B8-40F6-87FA-1078BD13F0E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8286F-82CB-44B5-8BF0-71DA80B3075C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DF4A8-03B8-40F6-87FA-1078BD13F0E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8286F-82CB-44B5-8BF0-71DA80B3075C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DF4A8-03B8-40F6-87FA-1078BD13F0E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8286F-82CB-44B5-8BF0-71DA80B3075C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DF4A8-03B8-40F6-87FA-1078BD13F0E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8286F-82CB-44B5-8BF0-71DA80B3075C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DF4A8-03B8-40F6-87FA-1078BD13F0E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8286F-82CB-44B5-8BF0-71DA80B3075C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DF4A8-03B8-40F6-87FA-1078BD13F0E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8286F-82CB-44B5-8BF0-71DA80B3075C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DF4A8-03B8-40F6-87FA-1078BD13F0E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8286F-82CB-44B5-8BF0-71DA80B3075C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DF4A8-03B8-40F6-87FA-1078BD13F0E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8286F-82CB-44B5-8BF0-71DA80B3075C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DF4A8-03B8-40F6-87FA-1078BD13F0E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8286F-82CB-44B5-8BF0-71DA80B3075C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DF4A8-03B8-40F6-87FA-1078BD13F0EA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Světlo ve fotografii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Základní seznámení se světlem </a:t>
            </a:r>
            <a:br>
              <a:rPr lang="cs-CZ" dirty="0" smtClean="0"/>
            </a:br>
            <a:r>
              <a:rPr lang="cs-CZ" dirty="0" smtClean="0"/>
              <a:t>ve fotografii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/>
        </p:nvSpPr>
        <p:spPr>
          <a:xfrm>
            <a:off x="827882" y="6421461"/>
            <a:ext cx="74882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cs-CZ" sz="1100" i="1" dirty="0"/>
              <a:t>Autorem materiálu a všech jeho částí, není-li uvedeno jinak, je </a:t>
            </a:r>
            <a:r>
              <a:rPr lang="cs-CZ" sz="1100" i="1" dirty="0" smtClean="0"/>
              <a:t>Lukáš Veverka a MgA. Eliška Jílková.</a:t>
            </a:r>
            <a:r>
              <a:rPr lang="cs-CZ" sz="1100" i="1" dirty="0"/>
              <a:t/>
            </a:r>
            <a:br>
              <a:rPr lang="cs-CZ" sz="1100" i="1" dirty="0"/>
            </a:br>
            <a:r>
              <a:rPr lang="cs-CZ" sz="1100" i="1" dirty="0"/>
              <a:t>Dostupné z Metodického portálu www.</a:t>
            </a:r>
            <a:r>
              <a:rPr lang="cs-CZ" sz="1100" i="1" dirty="0" err="1"/>
              <a:t>rvp.cz</a:t>
            </a:r>
            <a:r>
              <a:rPr lang="cs-CZ" sz="1100" i="1" dirty="0"/>
              <a:t> ; ISSN 1802-4785. Provozuje Národní ústav pro vzdělávání, školské poradenské zařízení a zařízení pro další vzdělávání pedagogických pracovníků (NÚV).</a:t>
            </a:r>
          </a:p>
          <a:p>
            <a:endParaRPr lang="cs-CZ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sz="4000" dirty="0" smtClean="0"/>
              <a:t>Anotace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cs-CZ" sz="2800" dirty="0" smtClean="0"/>
              <a:t>Obsah této prezentace je určen k základnímu seznámení studentů s tématem světla ve fotografii.</a:t>
            </a:r>
          </a:p>
          <a:p>
            <a:pPr algn="just"/>
            <a:r>
              <a:rPr lang="cs-CZ" sz="2800" dirty="0" smtClean="0"/>
              <a:t>Prezentace slouží k dokreslení výkladu vyučujícího, který výklad může rozšířit podle úrovně znalostí studentů.</a:t>
            </a:r>
          </a:p>
          <a:p>
            <a:pPr algn="just"/>
            <a:r>
              <a:rPr lang="cs-CZ" sz="2800" dirty="0" smtClean="0"/>
              <a:t>Doporučené je i problematiku světla ve fotografii propojit s názornými ukázkami během praktické výuky. </a:t>
            </a:r>
          </a:p>
          <a:p>
            <a:endParaRPr lang="cs-CZ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1760" y="299604"/>
            <a:ext cx="4536504" cy="968006"/>
          </a:xfrm>
          <a:prstGeom prst="rect">
            <a:avLst/>
          </a:prstGeom>
        </p:spPr>
      </p:pic>
      <p:graphicFrame>
        <p:nvGraphicFramePr>
          <p:cNvPr id="3" name="Zástupný symbol pro obsah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221633834"/>
              </p:ext>
            </p:extLst>
          </p:nvPr>
        </p:nvGraphicFramePr>
        <p:xfrm>
          <a:off x="467544" y="1340768"/>
          <a:ext cx="8229600" cy="525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PROJEKT MŠMT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Název projektu školy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Vybavení odborných učeben moderními technologiemi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Registrační</a:t>
                      </a:r>
                      <a:r>
                        <a:rPr lang="cs-CZ" baseline="0" dirty="0" smtClean="0"/>
                        <a:t> číslo projektu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CZ.1.07/1.5.00/34.0432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Anotace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Základy světla ve fotografii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Klíčová slova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Světlo, charakter světla, směr světla,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Předmět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Technika</a:t>
                      </a:r>
                      <a:r>
                        <a:rPr lang="cs-CZ" baseline="0" dirty="0" smtClean="0"/>
                        <a:t> a technologie fotografie, praktická výuka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Autor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Lukáš</a:t>
                      </a:r>
                      <a:r>
                        <a:rPr lang="cs-CZ" baseline="0" dirty="0" smtClean="0"/>
                        <a:t> Veverka, MgA. Eliška Jílková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Druh učebního materiálu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Prezentace, výklad,</a:t>
                      </a:r>
                      <a:r>
                        <a:rPr lang="cs-CZ" baseline="0" dirty="0" smtClean="0"/>
                        <a:t> foto. praxe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Potřebné pomůcky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Interaktivní</a:t>
                      </a:r>
                      <a:r>
                        <a:rPr lang="cs-CZ" baseline="0" dirty="0" smtClean="0"/>
                        <a:t> tabule, fotoaparát, ateliérová světla, 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Cílová</a:t>
                      </a:r>
                      <a:r>
                        <a:rPr lang="cs-CZ" baseline="0" dirty="0" smtClean="0"/>
                        <a:t> skupina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Žáci střední školy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Druh interaktivity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Výklad pomocí prezentace,</a:t>
                      </a:r>
                      <a:r>
                        <a:rPr lang="cs-CZ" baseline="0" dirty="0" smtClean="0"/>
                        <a:t> procvičení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Zdroje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Autorská</a:t>
                      </a:r>
                      <a:r>
                        <a:rPr lang="cs-CZ" baseline="0" dirty="0" smtClean="0"/>
                        <a:t> práce</a:t>
                      </a:r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851694"/>
          </a:xfrm>
        </p:spPr>
        <p:txBody>
          <a:bodyPr>
            <a:normAutofit/>
          </a:bodyPr>
          <a:lstStyle/>
          <a:p>
            <a:r>
              <a:rPr lang="cs-CZ" sz="2800" dirty="0" smtClean="0"/>
              <a:t>Světlo ve fotografii</a:t>
            </a:r>
            <a:endParaRPr lang="cs-CZ" sz="28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07504" y="3140968"/>
            <a:ext cx="8856984" cy="3600400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pl-PL" sz="2000" dirty="0" smtClean="0"/>
              <a:t> </a:t>
            </a:r>
            <a:r>
              <a:rPr lang="pl-PL" sz="2800" dirty="0" smtClean="0"/>
              <a:t>Fotografie </a:t>
            </a:r>
            <a:r>
              <a:rPr lang="pl-PL" sz="2800" dirty="0"/>
              <a:t>by bez světla </a:t>
            </a:r>
            <a:r>
              <a:rPr lang="pl-PL" sz="2800" dirty="0" smtClean="0"/>
              <a:t>nemohla </a:t>
            </a:r>
            <a:r>
              <a:rPr lang="cs-CZ" sz="2800" dirty="0" smtClean="0"/>
              <a:t>existovat.</a:t>
            </a:r>
            <a:endParaRPr lang="cs-CZ" sz="2800" dirty="0"/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</a:t>
            </a:r>
            <a:r>
              <a:rPr lang="cs-CZ" sz="2800" dirty="0"/>
              <a:t>již samotný název </a:t>
            </a:r>
            <a:r>
              <a:rPr lang="cs-CZ" sz="2800" dirty="0" smtClean="0"/>
              <a:t>vychází z </a:t>
            </a:r>
            <a:r>
              <a:rPr lang="cs-CZ" sz="2800" dirty="0"/>
              <a:t>řeckého fós grafé, </a:t>
            </a:r>
            <a:r>
              <a:rPr lang="cs-CZ" sz="2800" dirty="0" smtClean="0"/>
              <a:t>tedy světlo kresba/ kreslení světlem.</a:t>
            </a:r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</a:t>
            </a:r>
            <a:r>
              <a:rPr lang="cs-CZ" sz="2800" dirty="0"/>
              <a:t>S</a:t>
            </a:r>
            <a:r>
              <a:rPr lang="pt-BR" sz="2800" dirty="0" smtClean="0"/>
              <a:t>etkáváme </a:t>
            </a:r>
            <a:r>
              <a:rPr lang="pt-BR" sz="2800" dirty="0"/>
              <a:t>se s ním </a:t>
            </a:r>
            <a:r>
              <a:rPr lang="cs-CZ" sz="2800" dirty="0" smtClean="0"/>
              <a:t>n</a:t>
            </a:r>
            <a:r>
              <a:rPr lang="pt-BR" sz="2800" dirty="0" smtClean="0"/>
              <a:t>a každém</a:t>
            </a:r>
            <a:r>
              <a:rPr lang="cs-CZ" sz="2800" dirty="0" smtClean="0"/>
              <a:t> kroku </a:t>
            </a:r>
            <a:r>
              <a:rPr lang="cs-CZ" sz="2800" dirty="0"/>
              <a:t>- od </a:t>
            </a:r>
            <a:r>
              <a:rPr lang="cs-CZ" sz="2800" dirty="0" smtClean="0"/>
              <a:t>největšího přirozeného </a:t>
            </a:r>
            <a:r>
              <a:rPr lang="cs-CZ" sz="2800" dirty="0"/>
              <a:t>zdroje </a:t>
            </a:r>
            <a:r>
              <a:rPr lang="cs-CZ" sz="2800" dirty="0" smtClean="0"/>
              <a:t>světla (slunce</a:t>
            </a:r>
            <a:r>
              <a:rPr lang="cs-CZ" sz="2800" dirty="0"/>
              <a:t>) až po ruční baterky </a:t>
            </a:r>
            <a:r>
              <a:rPr lang="cs-CZ" sz="2800" dirty="0" smtClean="0"/>
              <a:t>a </a:t>
            </a:r>
            <a:r>
              <a:rPr lang="pl-PL" sz="2800" dirty="0" smtClean="0"/>
              <a:t>je </a:t>
            </a:r>
            <a:r>
              <a:rPr lang="pl-PL" sz="2800" dirty="0"/>
              <a:t>jen na nás, jak </a:t>
            </a:r>
            <a:r>
              <a:rPr lang="pl-PL" sz="2800" dirty="0" smtClean="0"/>
              <a:t>ho dokážeme </a:t>
            </a:r>
            <a:r>
              <a:rPr lang="cs-CZ" sz="2800" dirty="0" smtClean="0"/>
              <a:t>využít</a:t>
            </a:r>
            <a:r>
              <a:rPr lang="cs-CZ" sz="2800" dirty="0"/>
              <a:t>, ať již </a:t>
            </a:r>
            <a:r>
              <a:rPr lang="cs-CZ" sz="2800" dirty="0" smtClean="0"/>
              <a:t>zcela technicky, nebo </a:t>
            </a:r>
            <a:r>
              <a:rPr lang="cs-CZ" sz="2800" dirty="0"/>
              <a:t>jako nástroj naší </a:t>
            </a:r>
            <a:r>
              <a:rPr lang="cs-CZ" sz="2800" dirty="0" smtClean="0"/>
              <a:t>kreativity.</a:t>
            </a:r>
            <a:endParaRPr lang="cs-CZ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83500"/>
            <a:ext cx="3924000" cy="2613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/>
              <a:t>Zdroje světla</a:t>
            </a:r>
            <a:endParaRPr lang="cs-CZ" sz="32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2746648" cy="4691063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 smtClean="0"/>
              <a:t> Světelné </a:t>
            </a:r>
            <a:r>
              <a:rPr lang="cs-CZ" sz="2800" dirty="0"/>
              <a:t>zdroje dělíme </a:t>
            </a:r>
            <a:r>
              <a:rPr lang="cs-CZ" sz="2800" dirty="0" smtClean="0"/>
              <a:t/>
            </a:r>
            <a:br>
              <a:rPr lang="cs-CZ" sz="2800" dirty="0" smtClean="0"/>
            </a:br>
            <a:r>
              <a:rPr lang="cs-CZ" sz="2800" dirty="0" smtClean="0"/>
              <a:t>na dvě základní </a:t>
            </a:r>
            <a:r>
              <a:rPr lang="cs-CZ" sz="2800" dirty="0"/>
              <a:t>skupiny:</a:t>
            </a:r>
          </a:p>
          <a:p>
            <a:r>
              <a:rPr lang="cs-CZ" sz="2800" dirty="0"/>
              <a:t>- přírodní</a:t>
            </a:r>
          </a:p>
          <a:p>
            <a:r>
              <a:rPr lang="cs-CZ" sz="2800" dirty="0"/>
              <a:t>- umělé</a:t>
            </a:r>
          </a:p>
          <a:p>
            <a:r>
              <a:rPr lang="pl-PL" sz="2800" dirty="0"/>
              <a:t>podle toho s nimi </a:t>
            </a:r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pl-PL" sz="2800" dirty="0" smtClean="0"/>
              <a:t>i pracujeme.</a:t>
            </a:r>
            <a:endParaRPr lang="cs-CZ" sz="28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5050" y="1412776"/>
            <a:ext cx="5111750" cy="3410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ovéPole 5"/>
          <p:cNvSpPr txBox="1"/>
          <p:nvPr/>
        </p:nvSpPr>
        <p:spPr>
          <a:xfrm>
            <a:off x="3571868" y="4925486"/>
            <a:ext cx="51435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i="1" dirty="0"/>
              <a:t>Světelných zdrojů je kolem nás </a:t>
            </a:r>
            <a:r>
              <a:rPr lang="cs-CZ" sz="2800" i="1" dirty="0" smtClean="0"/>
              <a:t>obrovské </a:t>
            </a:r>
            <a:r>
              <a:rPr lang="cs-CZ" sz="2800" i="1" dirty="0"/>
              <a:t>množství, každé světlo má své specifické vlastnosti a podle </a:t>
            </a:r>
            <a:r>
              <a:rPr lang="cs-CZ" sz="2800" i="1" dirty="0" smtClean="0"/>
              <a:t>toho s </a:t>
            </a:r>
            <a:r>
              <a:rPr lang="cs-CZ" sz="2800" i="1" dirty="0"/>
              <a:t>ním i </a:t>
            </a:r>
            <a:r>
              <a:rPr lang="cs-CZ" sz="2800" i="1" dirty="0" smtClean="0"/>
              <a:t>pracujeme.</a:t>
            </a:r>
            <a:endParaRPr lang="cs-CZ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/>
              <a:t>Zdroje světla </a:t>
            </a:r>
            <a:br>
              <a:rPr lang="cs-CZ" sz="3200" dirty="0" smtClean="0"/>
            </a:br>
            <a:r>
              <a:rPr lang="cs-CZ" sz="3200" dirty="0" smtClean="0"/>
              <a:t>- přírodní</a:t>
            </a:r>
            <a:endParaRPr lang="cs-CZ" sz="32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67544" y="2371204"/>
            <a:ext cx="7787208" cy="4514180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 smtClean="0"/>
              <a:t> Přírodní </a:t>
            </a:r>
            <a:r>
              <a:rPr lang="cs-CZ" sz="2800" dirty="0"/>
              <a:t>světlo je </a:t>
            </a:r>
            <a:r>
              <a:rPr lang="cs-CZ" sz="2800" dirty="0" smtClean="0"/>
              <a:t>nejrozšířenější a </a:t>
            </a:r>
            <a:r>
              <a:rPr lang="cs-CZ" sz="2800" dirty="0"/>
              <a:t>nejpřirozenější zdroj </a:t>
            </a:r>
            <a:r>
              <a:rPr lang="cs-CZ" sz="2800" dirty="0" smtClean="0"/>
              <a:t>světla </a:t>
            </a:r>
            <a:r>
              <a:rPr lang="it-IT" sz="2800" dirty="0" smtClean="0"/>
              <a:t>ve </a:t>
            </a:r>
            <a:r>
              <a:rPr lang="it-IT" sz="2800" dirty="0"/>
              <a:t>fotografii. Jeho intenzita </a:t>
            </a:r>
            <a:r>
              <a:rPr lang="it-IT" sz="2800" dirty="0" smtClean="0"/>
              <a:t>je</a:t>
            </a:r>
            <a:r>
              <a:rPr lang="cs-CZ" sz="2800" dirty="0" smtClean="0"/>
              <a:t> ovlivněna </a:t>
            </a:r>
            <a:r>
              <a:rPr lang="cs-CZ" sz="2800" dirty="0"/>
              <a:t>mnoha faktory:</a:t>
            </a:r>
          </a:p>
          <a:p>
            <a:r>
              <a:rPr lang="cs-CZ" sz="2800" dirty="0"/>
              <a:t>- denní dobou</a:t>
            </a:r>
          </a:p>
          <a:p>
            <a:r>
              <a:rPr lang="cs-CZ" sz="2800" dirty="0"/>
              <a:t>- oblačností</a:t>
            </a:r>
          </a:p>
          <a:p>
            <a:r>
              <a:rPr lang="cs-CZ" sz="2800" dirty="0"/>
              <a:t>- množstvím překážek </a:t>
            </a:r>
            <a:r>
              <a:rPr lang="cs-CZ" sz="2800" dirty="0" smtClean="0"/>
              <a:t>(</a:t>
            </a:r>
            <a:r>
              <a:rPr lang="cs-CZ" sz="2800" dirty="0" smtClean="0"/>
              <a:t>např. městská </a:t>
            </a:r>
            <a:r>
              <a:rPr lang="cs-CZ" sz="2800" dirty="0"/>
              <a:t>zástavba, hory, </a:t>
            </a:r>
            <a:r>
              <a:rPr lang="cs-CZ" sz="2800" dirty="0" smtClean="0"/>
              <a:t>stromy a </a:t>
            </a:r>
            <a:r>
              <a:rPr lang="cs-CZ" sz="2800" dirty="0"/>
              <a:t>další)</a:t>
            </a:r>
          </a:p>
          <a:p>
            <a:r>
              <a:rPr lang="cs-CZ" sz="2800" dirty="0"/>
              <a:t>- denní světlo se </a:t>
            </a:r>
            <a:r>
              <a:rPr lang="cs-CZ" sz="2800" dirty="0" smtClean="0"/>
              <a:t>využívá </a:t>
            </a:r>
            <a:r>
              <a:rPr lang="pl-PL" sz="2800" dirty="0" smtClean="0"/>
              <a:t>i </a:t>
            </a:r>
            <a:r>
              <a:rPr lang="pl-PL" sz="2800" dirty="0"/>
              <a:t>v ateliérech </a:t>
            </a:r>
            <a:r>
              <a:rPr lang="pl-PL" sz="2800" dirty="0" smtClean="0"/>
              <a:t>(</a:t>
            </a:r>
            <a:r>
              <a:rPr lang="pl-PL" sz="2800" dirty="0"/>
              <a:t>okna, </a:t>
            </a:r>
            <a:r>
              <a:rPr lang="pl-PL" sz="2800" dirty="0" smtClean="0"/>
              <a:t>světlíky, </a:t>
            </a:r>
            <a:r>
              <a:rPr lang="cs-CZ" sz="2800" dirty="0" smtClean="0"/>
              <a:t>aj</a:t>
            </a:r>
            <a:r>
              <a:rPr lang="cs-CZ" sz="2800" dirty="0"/>
              <a:t>.)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3008313" cy="851694"/>
          </a:xfrm>
        </p:spPr>
        <p:txBody>
          <a:bodyPr>
            <a:noAutofit/>
          </a:bodyPr>
          <a:lstStyle/>
          <a:p>
            <a:r>
              <a:rPr lang="cs-CZ" sz="2800" dirty="0" smtClean="0"/>
              <a:t>Zdroje světla </a:t>
            </a:r>
            <a:br>
              <a:rPr lang="cs-CZ" sz="2800" dirty="0" smtClean="0"/>
            </a:br>
            <a:r>
              <a:rPr lang="cs-CZ" sz="2800" dirty="0" smtClean="0"/>
              <a:t>- přírodní</a:t>
            </a:r>
            <a:endParaRPr lang="cs-CZ" sz="28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003289"/>
            <a:ext cx="6264000" cy="4153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ovéPole 5"/>
          <p:cNvSpPr txBox="1"/>
          <p:nvPr/>
        </p:nvSpPr>
        <p:spPr>
          <a:xfrm>
            <a:off x="185056" y="5356373"/>
            <a:ext cx="87074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800" i="1" dirty="0"/>
              <a:t>Denní světlo odražené od vodní hladiny dává snímku větší dynamiku a </a:t>
            </a:r>
            <a:r>
              <a:rPr lang="cs-CZ" sz="2800" i="1" dirty="0" smtClean="0"/>
              <a:t>zároveň </a:t>
            </a:r>
            <a:r>
              <a:rPr lang="cs-CZ" sz="2800" i="1" dirty="0"/>
              <a:t>prosvětluje spodní </a:t>
            </a:r>
            <a:r>
              <a:rPr lang="cs-CZ" sz="2800" i="1" dirty="0" smtClean="0"/>
              <a:t>část větve</a:t>
            </a:r>
            <a:r>
              <a:rPr lang="cs-CZ" sz="2800" i="1" dirty="0"/>
              <a:t>, která by jinak byla ve </a:t>
            </a:r>
            <a:r>
              <a:rPr lang="cs-CZ" sz="2800" i="1" dirty="0" smtClean="0"/>
              <a:t>stínu.</a:t>
            </a:r>
            <a:endParaRPr lang="cs-CZ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707678"/>
          </a:xfrm>
        </p:spPr>
        <p:txBody>
          <a:bodyPr>
            <a:normAutofit/>
          </a:bodyPr>
          <a:lstStyle/>
          <a:p>
            <a:r>
              <a:rPr lang="cs-CZ" sz="3200" dirty="0" smtClean="0"/>
              <a:t>Přírodní – denní </a:t>
            </a:r>
            <a:endParaRPr lang="cs-CZ" sz="32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29208" y="1435100"/>
            <a:ext cx="8219256" cy="4691063"/>
          </a:xfrm>
        </p:spPr>
        <p:txBody>
          <a:bodyPr>
            <a:noAutofit/>
          </a:bodyPr>
          <a:lstStyle/>
          <a:p>
            <a:pPr algn="just">
              <a:buFont typeface="Arial" pitchFamily="34" charset="0"/>
              <a:buChar char="•"/>
            </a:pPr>
            <a:r>
              <a:rPr lang="cs-CZ" sz="2800" dirty="0" smtClean="0"/>
              <a:t> Díky </a:t>
            </a:r>
            <a:r>
              <a:rPr lang="cs-CZ" sz="2800" dirty="0"/>
              <a:t>své barevné teplotě</a:t>
            </a:r>
          </a:p>
          <a:p>
            <a:pPr algn="just"/>
            <a:r>
              <a:rPr lang="pt-BR" sz="2800" b="1" dirty="0"/>
              <a:t>5000 - 5500 °K </a:t>
            </a:r>
            <a:r>
              <a:rPr lang="pt-BR" sz="2800" dirty="0"/>
              <a:t>se </a:t>
            </a:r>
            <a:r>
              <a:rPr lang="pt-BR" sz="2800" dirty="0" smtClean="0"/>
              <a:t>jedná</a:t>
            </a:r>
            <a:r>
              <a:rPr lang="cs-CZ" sz="2800" dirty="0" smtClean="0"/>
              <a:t> </a:t>
            </a:r>
            <a:r>
              <a:rPr lang="it-IT" sz="2800" dirty="0" smtClean="0"/>
              <a:t>o </a:t>
            </a:r>
            <a:r>
              <a:rPr lang="it-IT" sz="2800" dirty="0"/>
              <a:t>pro fotografii ideální </a:t>
            </a:r>
            <a:r>
              <a:rPr lang="it-IT" sz="2800" dirty="0" smtClean="0"/>
              <a:t>světlo,</a:t>
            </a:r>
            <a:r>
              <a:rPr lang="cs-CZ" sz="2800" dirty="0" smtClean="0"/>
              <a:t> </a:t>
            </a:r>
            <a:r>
              <a:rPr lang="nn-NO" sz="2800" dirty="0" smtClean="0"/>
              <a:t>avšak </a:t>
            </a:r>
            <a:r>
              <a:rPr lang="nn-NO" sz="2800" dirty="0"/>
              <a:t>i zde musíme </a:t>
            </a:r>
            <a:r>
              <a:rPr lang="nn-NO" sz="2800" dirty="0" smtClean="0"/>
              <a:t>dávat</a:t>
            </a:r>
            <a:r>
              <a:rPr lang="cs-CZ" sz="2800" dirty="0" smtClean="0"/>
              <a:t> pozor </a:t>
            </a:r>
            <a:r>
              <a:rPr lang="cs-CZ" sz="2800" dirty="0"/>
              <a:t>- podle různé </a:t>
            </a:r>
            <a:r>
              <a:rPr lang="cs-CZ" sz="2800" dirty="0" smtClean="0"/>
              <a:t>intenzity mraků </a:t>
            </a:r>
            <a:r>
              <a:rPr lang="cs-CZ" sz="2800" dirty="0"/>
              <a:t>a různých </a:t>
            </a:r>
            <a:r>
              <a:rPr lang="cs-CZ" sz="2800" dirty="0" smtClean="0"/>
              <a:t>překážek dochází k mírnému posunu barevné </a:t>
            </a:r>
            <a:r>
              <a:rPr lang="cs-CZ" sz="2800" dirty="0"/>
              <a:t>teploty (viz </a:t>
            </a:r>
            <a:r>
              <a:rPr lang="cs-CZ" sz="2800" dirty="0" smtClean="0"/>
              <a:t>teplota chromatičnosti).</a:t>
            </a:r>
            <a:endParaRPr lang="cs-CZ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7026"/>
            <a:ext cx="3008313" cy="635670"/>
          </a:xfrm>
        </p:spPr>
        <p:txBody>
          <a:bodyPr>
            <a:normAutofit/>
          </a:bodyPr>
          <a:lstStyle/>
          <a:p>
            <a:r>
              <a:rPr lang="cs-CZ" sz="2800" dirty="0" smtClean="0"/>
              <a:t>Přírodní – denní </a:t>
            </a:r>
            <a:endParaRPr lang="cs-CZ" sz="28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6216" y="885077"/>
            <a:ext cx="6084136" cy="4056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ovéPole 5"/>
          <p:cNvSpPr txBox="1"/>
          <p:nvPr/>
        </p:nvSpPr>
        <p:spPr>
          <a:xfrm>
            <a:off x="107504" y="4941168"/>
            <a:ext cx="89289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800" i="1" dirty="0"/>
              <a:t>Při fotografování s denním světlem se nemusíme omezovat jen na exteriér, svou nezastupitelnou </a:t>
            </a:r>
            <a:r>
              <a:rPr lang="cs-CZ" sz="2800" i="1" dirty="0" smtClean="0"/>
              <a:t>práci odvede </a:t>
            </a:r>
            <a:r>
              <a:rPr lang="cs-CZ" sz="2800" i="1" dirty="0"/>
              <a:t>i v interiéru - snímky působí přirozeněji, než při umělém </a:t>
            </a:r>
            <a:r>
              <a:rPr lang="cs-CZ" sz="2800" i="1" dirty="0" smtClean="0"/>
              <a:t>osvětlení.</a:t>
            </a:r>
            <a:endParaRPr lang="cs-CZ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/>
              <a:t>Přírodní – ranní a večerní</a:t>
            </a:r>
            <a:endParaRPr lang="cs-CZ" sz="32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512" y="1435100"/>
            <a:ext cx="8712968" cy="4691063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/>
              <a:t> </a:t>
            </a:r>
            <a:r>
              <a:rPr lang="cs-CZ" sz="2800" dirty="0" smtClean="0"/>
              <a:t>Nízko </a:t>
            </a:r>
            <a:r>
              <a:rPr lang="cs-CZ" sz="2800" dirty="0"/>
              <a:t>položené slunce má </a:t>
            </a:r>
            <a:r>
              <a:rPr lang="cs-CZ" sz="2800" dirty="0" smtClean="0"/>
              <a:t>svoji nezaměnitelnou atmosféru, </a:t>
            </a:r>
            <a:r>
              <a:rPr lang="pt-BR" sz="2800" dirty="0" smtClean="0"/>
              <a:t>jeho </a:t>
            </a:r>
            <a:r>
              <a:rPr lang="pt-BR" sz="2800" dirty="0"/>
              <a:t>barevná teplota se </a:t>
            </a:r>
            <a:r>
              <a:rPr lang="pt-BR" sz="2800" dirty="0" smtClean="0"/>
              <a:t>pohybuje</a:t>
            </a:r>
            <a:r>
              <a:rPr lang="cs-CZ" sz="2800" dirty="0" smtClean="0"/>
              <a:t> </a:t>
            </a:r>
            <a:br>
              <a:rPr lang="cs-CZ" sz="2800" dirty="0" smtClean="0"/>
            </a:br>
            <a:r>
              <a:rPr lang="cs-CZ" sz="2800" dirty="0" smtClean="0"/>
              <a:t>v rozmezí </a:t>
            </a:r>
            <a:r>
              <a:rPr lang="cs-CZ" sz="2800" b="1" dirty="0" smtClean="0"/>
              <a:t>3000 </a:t>
            </a:r>
            <a:r>
              <a:rPr lang="cs-CZ" sz="2800" b="1" dirty="0"/>
              <a:t>- 4800°K</a:t>
            </a:r>
          </a:p>
          <a:p>
            <a:r>
              <a:rPr lang="cs-CZ" sz="2800" dirty="0"/>
              <a:t>- díky tomu má </a:t>
            </a:r>
            <a:r>
              <a:rPr lang="cs-CZ" sz="2800" dirty="0" smtClean="0"/>
              <a:t>světlo načervenalý nádech</a:t>
            </a:r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Podle </a:t>
            </a:r>
            <a:r>
              <a:rPr lang="cs-CZ" sz="2800" dirty="0"/>
              <a:t>tvůrčího záměru </a:t>
            </a:r>
            <a:r>
              <a:rPr lang="cs-CZ" sz="2800" dirty="0" smtClean="0"/>
              <a:t>můžeme toto </a:t>
            </a:r>
            <a:r>
              <a:rPr lang="cs-CZ" sz="2800" dirty="0"/>
              <a:t>zabarvení </a:t>
            </a:r>
            <a:r>
              <a:rPr lang="cs-CZ" sz="2800" dirty="0" smtClean="0"/>
              <a:t>využít, nebo </a:t>
            </a:r>
            <a:r>
              <a:rPr lang="cs-CZ" sz="2800" dirty="0"/>
              <a:t>odstranit </a:t>
            </a:r>
            <a:r>
              <a:rPr lang="cs-CZ" sz="2800" dirty="0" smtClean="0"/>
              <a:t>pomocí optimalizujících filtrů</a:t>
            </a:r>
            <a:r>
              <a:rPr lang="cs-CZ" sz="2800" dirty="0" smtClean="0"/>
              <a:t>, </a:t>
            </a:r>
            <a:r>
              <a:rPr lang="cs-CZ" sz="2800" dirty="0" smtClean="0"/>
              <a:t>u </a:t>
            </a:r>
            <a:r>
              <a:rPr lang="cs-CZ" sz="2800" dirty="0"/>
              <a:t>digitálního záznamu </a:t>
            </a:r>
            <a:r>
              <a:rPr lang="cs-CZ" sz="2800" dirty="0" smtClean="0"/>
              <a:t>obrazu pomocí softwaru.</a:t>
            </a:r>
            <a:endParaRPr lang="cs-CZ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851694"/>
          </a:xfrm>
        </p:spPr>
        <p:txBody>
          <a:bodyPr>
            <a:noAutofit/>
          </a:bodyPr>
          <a:lstStyle/>
          <a:p>
            <a:r>
              <a:rPr lang="cs-CZ" sz="2800" dirty="0" smtClean="0"/>
              <a:t>Přírodní – ranní a večerní</a:t>
            </a:r>
            <a:endParaRPr lang="cs-CZ" sz="28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0357" y="980728"/>
            <a:ext cx="6480075" cy="432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ovéPole 5"/>
          <p:cNvSpPr txBox="1"/>
          <p:nvPr/>
        </p:nvSpPr>
        <p:spPr>
          <a:xfrm>
            <a:off x="107504" y="5373216"/>
            <a:ext cx="89289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800" i="1" dirty="0"/>
              <a:t>Ranní světlo procházející lehounkým mlžným oparem vytváří atmosféru celého snímku, jeho </a:t>
            </a:r>
            <a:r>
              <a:rPr lang="cs-CZ" sz="2800" i="1" dirty="0" smtClean="0"/>
              <a:t>decentní načervenalý </a:t>
            </a:r>
            <a:r>
              <a:rPr lang="cs-CZ" sz="2800" i="1" dirty="0"/>
              <a:t>nádech atmosféru </a:t>
            </a:r>
            <a:r>
              <a:rPr lang="cs-CZ" sz="2800" i="1" dirty="0" smtClean="0"/>
              <a:t>umocňuje.</a:t>
            </a:r>
            <a:endParaRPr lang="cs-CZ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707678"/>
          </a:xfrm>
        </p:spPr>
        <p:txBody>
          <a:bodyPr>
            <a:normAutofit/>
          </a:bodyPr>
          <a:lstStyle/>
          <a:p>
            <a:r>
              <a:rPr lang="cs-CZ" sz="2800" dirty="0" smtClean="0"/>
              <a:t>Přírodní - noční</a:t>
            </a:r>
            <a:endParaRPr lang="cs-CZ" sz="28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51520" y="1435100"/>
            <a:ext cx="8568952" cy="4691063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 smtClean="0"/>
              <a:t> J</a:t>
            </a:r>
            <a:r>
              <a:rPr lang="pt-BR" sz="2800" dirty="0" smtClean="0"/>
              <a:t>edná </a:t>
            </a:r>
            <a:r>
              <a:rPr lang="pt-BR" sz="2800" dirty="0"/>
              <a:t>se o odraz </a:t>
            </a:r>
            <a:r>
              <a:rPr lang="pt-BR" sz="2800" dirty="0" smtClean="0"/>
              <a:t>přirozeného</a:t>
            </a:r>
            <a:r>
              <a:rPr lang="cs-CZ" sz="2800" dirty="0" smtClean="0"/>
              <a:t> světla </a:t>
            </a:r>
            <a:r>
              <a:rPr lang="cs-CZ" sz="2800" dirty="0"/>
              <a:t>o měsíc, tedy </a:t>
            </a:r>
            <a:r>
              <a:rPr lang="cs-CZ" sz="2800" dirty="0" smtClean="0"/>
              <a:t>měsíční světlo.</a:t>
            </a:r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V </a:t>
            </a:r>
            <a:r>
              <a:rPr lang="cs-CZ" sz="2800" dirty="0"/>
              <a:t>těchto podmínkách</a:t>
            </a:r>
          </a:p>
          <a:p>
            <a:r>
              <a:rPr lang="cs-CZ" sz="2800" dirty="0"/>
              <a:t>se expozice znatelně </a:t>
            </a:r>
            <a:r>
              <a:rPr lang="cs-CZ" sz="2800" dirty="0" smtClean="0"/>
              <a:t>prodlužuje.</a:t>
            </a:r>
            <a:endParaRPr lang="cs-CZ" sz="2800" dirty="0"/>
          </a:p>
          <a:p>
            <a:r>
              <a:rPr lang="cs-CZ" sz="2800" dirty="0"/>
              <a:t>- může jít i o řádově </a:t>
            </a:r>
            <a:r>
              <a:rPr lang="cs-CZ" sz="2800" dirty="0" smtClean="0"/>
              <a:t>desítky minut </a:t>
            </a:r>
            <a:r>
              <a:rPr lang="cs-CZ" sz="2800" dirty="0"/>
              <a:t>dlouhou </a:t>
            </a:r>
            <a:r>
              <a:rPr lang="cs-CZ" sz="2800" dirty="0" smtClean="0"/>
              <a:t>expozici.</a:t>
            </a:r>
            <a:endParaRPr lang="cs-CZ" sz="2800" dirty="0"/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Při </a:t>
            </a:r>
            <a:r>
              <a:rPr lang="cs-CZ" sz="2800" dirty="0"/>
              <a:t>nočním </a:t>
            </a:r>
            <a:r>
              <a:rPr lang="cs-CZ" sz="2800" dirty="0" smtClean="0"/>
              <a:t>fotografování v </a:t>
            </a:r>
            <a:r>
              <a:rPr lang="cs-CZ" sz="2800" dirty="0"/>
              <a:t>městské zástavbě </a:t>
            </a:r>
            <a:r>
              <a:rPr lang="cs-CZ" sz="2800" dirty="0" smtClean="0"/>
              <a:t>dochází ke </a:t>
            </a:r>
            <a:r>
              <a:rPr lang="cs-CZ" sz="2800" dirty="0"/>
              <a:t>kombinaci s umělým </a:t>
            </a:r>
            <a:r>
              <a:rPr lang="cs-CZ" sz="2800" dirty="0" smtClean="0"/>
              <a:t>osvětlením.</a:t>
            </a:r>
            <a:endParaRPr lang="cs-CZ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7026"/>
            <a:ext cx="3008313" cy="707678"/>
          </a:xfrm>
        </p:spPr>
        <p:txBody>
          <a:bodyPr>
            <a:normAutofit/>
          </a:bodyPr>
          <a:lstStyle/>
          <a:p>
            <a:r>
              <a:rPr lang="cs-CZ" sz="2800" dirty="0" smtClean="0"/>
              <a:t>Přírodní - noční</a:t>
            </a:r>
            <a:endParaRPr lang="cs-CZ" sz="28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945216"/>
            <a:ext cx="5962649" cy="44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ovéPole 5"/>
          <p:cNvSpPr txBox="1"/>
          <p:nvPr/>
        </p:nvSpPr>
        <p:spPr>
          <a:xfrm>
            <a:off x="144016" y="5428381"/>
            <a:ext cx="88204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800" i="1" dirty="0"/>
              <a:t>Noční fotografování vyžaduje kromě dobrého stativu i znalost chování různých světelných zdrojů </a:t>
            </a:r>
            <a:r>
              <a:rPr lang="cs-CZ" sz="2800" i="1" dirty="0" smtClean="0"/>
              <a:t>– to platí </a:t>
            </a:r>
            <a:r>
              <a:rPr lang="cs-CZ" sz="2800" i="1" dirty="0"/>
              <a:t>zvláště při fotografování ve </a:t>
            </a:r>
            <a:r>
              <a:rPr lang="cs-CZ" sz="2800" i="1" dirty="0" smtClean="0"/>
              <a:t>městech.</a:t>
            </a:r>
            <a:endParaRPr lang="cs-CZ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/>
              <a:t>Zdroje světla </a:t>
            </a:r>
            <a:br>
              <a:rPr lang="cs-CZ" sz="3200" dirty="0" smtClean="0"/>
            </a:br>
            <a:r>
              <a:rPr lang="cs-CZ" sz="3200" dirty="0" smtClean="0"/>
              <a:t>- umělé</a:t>
            </a:r>
            <a:endParaRPr lang="cs-CZ" sz="32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762273"/>
            <a:ext cx="8075240" cy="4691063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 smtClean="0"/>
              <a:t> Zdrojů </a:t>
            </a:r>
            <a:r>
              <a:rPr lang="cs-CZ" sz="2800" dirty="0"/>
              <a:t>umělého osvětlení </a:t>
            </a:r>
            <a:r>
              <a:rPr lang="cs-CZ" sz="2800" dirty="0" smtClean="0"/>
              <a:t>je velká </a:t>
            </a:r>
            <a:r>
              <a:rPr lang="cs-CZ" sz="2800" dirty="0"/>
              <a:t>škála - od svíčky po </a:t>
            </a:r>
            <a:r>
              <a:rPr lang="cs-CZ" sz="2800" dirty="0" smtClean="0"/>
              <a:t>neonové a </a:t>
            </a:r>
            <a:r>
              <a:rPr lang="cs-CZ" sz="2800" dirty="0"/>
              <a:t>LED reklamní </a:t>
            </a:r>
            <a:r>
              <a:rPr lang="cs-CZ" sz="2800" dirty="0" smtClean="0"/>
              <a:t>poutače.</a:t>
            </a:r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základní </a:t>
            </a:r>
            <a:r>
              <a:rPr lang="cs-CZ" sz="2800" dirty="0"/>
              <a:t>dělení umělého světla</a:t>
            </a:r>
          </a:p>
          <a:p>
            <a:r>
              <a:rPr lang="cs-CZ" sz="2800" dirty="0"/>
              <a:t>- žárovky</a:t>
            </a:r>
          </a:p>
          <a:p>
            <a:r>
              <a:rPr lang="cs-CZ" sz="2800" dirty="0"/>
              <a:t>- zářivky</a:t>
            </a:r>
          </a:p>
          <a:p>
            <a:r>
              <a:rPr lang="cs-CZ" sz="2800" dirty="0"/>
              <a:t>- halogeny</a:t>
            </a:r>
          </a:p>
          <a:p>
            <a:r>
              <a:rPr lang="cs-CZ" sz="2800" dirty="0"/>
              <a:t>- výbojky</a:t>
            </a:r>
          </a:p>
          <a:p>
            <a:r>
              <a:rPr lang="cs-CZ" sz="2800" dirty="0"/>
              <a:t>- blesky (technické zařízení)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4624"/>
            <a:ext cx="3008313" cy="1162050"/>
          </a:xfrm>
        </p:spPr>
        <p:txBody>
          <a:bodyPr>
            <a:normAutofit/>
          </a:bodyPr>
          <a:lstStyle/>
          <a:p>
            <a:r>
              <a:rPr lang="cs-CZ" sz="2800" dirty="0" smtClean="0"/>
              <a:t>Zdroje světla </a:t>
            </a:r>
            <a:br>
              <a:rPr lang="cs-CZ" sz="2800" dirty="0" smtClean="0"/>
            </a:br>
            <a:r>
              <a:rPr lang="cs-CZ" sz="2800" dirty="0" smtClean="0"/>
              <a:t>- umělé</a:t>
            </a:r>
            <a:endParaRPr lang="cs-CZ" sz="28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340768"/>
            <a:ext cx="6696099" cy="4464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ovéPole 5"/>
          <p:cNvSpPr txBox="1"/>
          <p:nvPr/>
        </p:nvSpPr>
        <p:spPr>
          <a:xfrm>
            <a:off x="497754" y="6146140"/>
            <a:ext cx="8178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i="1" dirty="0"/>
              <a:t>Umělé zdroje světla nás doprovázejí na každém </a:t>
            </a:r>
            <a:r>
              <a:rPr lang="cs-CZ" sz="2800" i="1" dirty="0" smtClean="0"/>
              <a:t>kroku.</a:t>
            </a:r>
            <a:endParaRPr lang="cs-CZ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338148"/>
            <a:ext cx="4040188" cy="639762"/>
          </a:xfrm>
        </p:spPr>
        <p:txBody>
          <a:bodyPr>
            <a:normAutofit/>
          </a:bodyPr>
          <a:lstStyle/>
          <a:p>
            <a:r>
              <a:rPr lang="cs-CZ" sz="3200" dirty="0" smtClean="0"/>
              <a:t>Žárovky</a:t>
            </a:r>
            <a:endParaRPr lang="cs-CZ" sz="32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07483"/>
            <a:ext cx="6344444" cy="4229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ovéPole 8"/>
          <p:cNvSpPr txBox="1"/>
          <p:nvPr/>
        </p:nvSpPr>
        <p:spPr>
          <a:xfrm>
            <a:off x="179512" y="4494599"/>
            <a:ext cx="87849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800" dirty="0" smtClean="0"/>
              <a:t>- Setkáváme </a:t>
            </a:r>
            <a:r>
              <a:rPr lang="cs-CZ" sz="2800" dirty="0"/>
              <a:t>se s nimi </a:t>
            </a:r>
            <a:r>
              <a:rPr lang="cs-CZ" sz="2800" dirty="0" smtClean="0"/>
              <a:t>nejčastěji.</a:t>
            </a:r>
            <a:endParaRPr lang="cs-CZ" sz="2800" dirty="0"/>
          </a:p>
          <a:p>
            <a:pPr algn="just">
              <a:buFontTx/>
              <a:buChar char="-"/>
            </a:pPr>
            <a:r>
              <a:rPr lang="cs-CZ" sz="2800" dirty="0"/>
              <a:t> </a:t>
            </a:r>
            <a:r>
              <a:rPr lang="cs-CZ" sz="2800" dirty="0" smtClean="0"/>
              <a:t>Barevná </a:t>
            </a:r>
            <a:r>
              <a:rPr lang="cs-CZ" sz="2800" dirty="0"/>
              <a:t>teplota, tedy teplota chromatičnosti, </a:t>
            </a:r>
            <a:r>
              <a:rPr lang="cs-CZ" sz="2800" dirty="0" smtClean="0"/>
              <a:t>se </a:t>
            </a:r>
            <a:r>
              <a:rPr lang="pl-PL" sz="2800" dirty="0" smtClean="0"/>
              <a:t>pohybuje </a:t>
            </a:r>
            <a:r>
              <a:rPr lang="pl-PL" sz="2800" b="1" dirty="0" smtClean="0"/>
              <a:t>od </a:t>
            </a:r>
            <a:r>
              <a:rPr lang="pl-PL" sz="2800" b="1" dirty="0"/>
              <a:t>2500 do </a:t>
            </a:r>
            <a:r>
              <a:rPr lang="pl-PL" sz="2800" b="1" dirty="0" smtClean="0"/>
              <a:t>3000K.</a:t>
            </a:r>
            <a:endParaRPr lang="pl-PL" sz="2800" b="1" dirty="0"/>
          </a:p>
          <a:p>
            <a:pPr algn="just"/>
            <a:r>
              <a:rPr lang="cs-CZ" sz="2800" dirty="0"/>
              <a:t>- </a:t>
            </a:r>
            <a:r>
              <a:rPr lang="cs-CZ" sz="2800" dirty="0" smtClean="0"/>
              <a:t>Pokud </a:t>
            </a:r>
            <a:r>
              <a:rPr lang="cs-CZ" sz="2800" dirty="0"/>
              <a:t>necháme trochu teplejší odstín, </a:t>
            </a:r>
            <a:r>
              <a:rPr lang="cs-CZ" sz="2800" dirty="0" smtClean="0"/>
              <a:t>fotografie bude </a:t>
            </a:r>
            <a:r>
              <a:rPr lang="cs-CZ" sz="2800" dirty="0"/>
              <a:t>pro diváky vypadat </a:t>
            </a:r>
            <a:r>
              <a:rPr lang="cs-CZ" sz="2800" dirty="0" smtClean="0"/>
              <a:t>přirozeněji.</a:t>
            </a:r>
            <a:endParaRPr lang="cs-CZ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530225" y="332656"/>
            <a:ext cx="4041775" cy="639762"/>
          </a:xfrm>
        </p:spPr>
        <p:txBody>
          <a:bodyPr>
            <a:normAutofit/>
          </a:bodyPr>
          <a:lstStyle/>
          <a:p>
            <a:r>
              <a:rPr lang="cs-CZ" sz="3200" dirty="0" smtClean="0"/>
              <a:t>Zářivky</a:t>
            </a:r>
            <a:endParaRPr lang="cs-CZ" sz="3200" dirty="0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60649"/>
            <a:ext cx="6260186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ovéPole 9"/>
          <p:cNvSpPr txBox="1"/>
          <p:nvPr/>
        </p:nvSpPr>
        <p:spPr>
          <a:xfrm>
            <a:off x="179512" y="4494599"/>
            <a:ext cx="87129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800" dirty="0"/>
              <a:t>- </a:t>
            </a:r>
            <a:r>
              <a:rPr lang="cs-CZ" sz="2800" dirty="0" smtClean="0"/>
              <a:t>Mají </a:t>
            </a:r>
            <a:r>
              <a:rPr lang="cs-CZ" sz="2800" dirty="0"/>
              <a:t>různé barevné odstíny světla, </a:t>
            </a:r>
            <a:r>
              <a:rPr lang="cs-CZ" sz="2800" dirty="0" smtClean="0"/>
              <a:t>které se </a:t>
            </a:r>
            <a:r>
              <a:rPr lang="cs-CZ" sz="2800" dirty="0"/>
              <a:t>velmi špatně </a:t>
            </a:r>
            <a:r>
              <a:rPr lang="cs-CZ" sz="2800" dirty="0" smtClean="0"/>
              <a:t>odstraňují.</a:t>
            </a:r>
            <a:endParaRPr lang="cs-CZ" sz="2800" dirty="0"/>
          </a:p>
          <a:p>
            <a:pPr algn="just"/>
            <a:r>
              <a:rPr lang="cs-CZ" sz="2800" dirty="0"/>
              <a:t>- </a:t>
            </a:r>
            <a:r>
              <a:rPr lang="cs-CZ" sz="2800" dirty="0" smtClean="0"/>
              <a:t>Nejčastěji </a:t>
            </a:r>
            <a:r>
              <a:rPr lang="cs-CZ" sz="2800" dirty="0"/>
              <a:t>mívají modré, zelené a růžové </a:t>
            </a:r>
            <a:r>
              <a:rPr lang="cs-CZ" sz="2800" dirty="0" smtClean="0"/>
              <a:t>zbarvení.</a:t>
            </a:r>
            <a:endParaRPr lang="cs-CZ" sz="2800" dirty="0"/>
          </a:p>
          <a:p>
            <a:pPr algn="just"/>
            <a:r>
              <a:rPr lang="cs-CZ" sz="2800" dirty="0"/>
              <a:t>- </a:t>
            </a:r>
            <a:r>
              <a:rPr lang="cs-CZ" sz="2800" dirty="0" smtClean="0"/>
              <a:t>Pro </a:t>
            </a:r>
            <a:r>
              <a:rPr lang="cs-CZ" sz="2800" dirty="0"/>
              <a:t>fotografování nejsou moc </a:t>
            </a:r>
            <a:r>
              <a:rPr lang="cs-CZ" sz="2800" dirty="0" smtClean="0"/>
              <a:t>vhodné.</a:t>
            </a:r>
            <a:endParaRPr lang="cs-CZ" sz="2800" dirty="0"/>
          </a:p>
          <a:p>
            <a:pPr algn="just"/>
            <a:r>
              <a:rPr lang="cs-CZ" sz="2800" dirty="0"/>
              <a:t>- </a:t>
            </a:r>
            <a:r>
              <a:rPr lang="cs-CZ" sz="2800" dirty="0" smtClean="0"/>
              <a:t>Barevná </a:t>
            </a:r>
            <a:r>
              <a:rPr lang="cs-CZ" sz="2800" dirty="0"/>
              <a:t>teplota zářivek je </a:t>
            </a:r>
            <a:r>
              <a:rPr lang="cs-CZ" sz="2800" b="1" dirty="0" smtClean="0"/>
              <a:t>2700 </a:t>
            </a:r>
            <a:r>
              <a:rPr lang="cs-CZ" sz="2800" b="1" dirty="0"/>
              <a:t>až </a:t>
            </a:r>
            <a:r>
              <a:rPr lang="cs-CZ" sz="2800" b="1" dirty="0" smtClean="0"/>
              <a:t>6500K</a:t>
            </a:r>
            <a:r>
              <a:rPr lang="cs-CZ" sz="2800" dirty="0"/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338148"/>
            <a:ext cx="4040188" cy="639762"/>
          </a:xfrm>
        </p:spPr>
        <p:txBody>
          <a:bodyPr>
            <a:normAutofit/>
          </a:bodyPr>
          <a:lstStyle/>
          <a:p>
            <a:r>
              <a:rPr lang="cs-CZ" sz="3200" dirty="0" smtClean="0"/>
              <a:t>Halogeny</a:t>
            </a:r>
            <a:endParaRPr lang="cs-CZ" sz="3200" dirty="0"/>
          </a:p>
        </p:txBody>
      </p:sp>
      <p:sp>
        <p:nvSpPr>
          <p:cNvPr id="9" name="TextovéPole 8"/>
          <p:cNvSpPr txBox="1"/>
          <p:nvPr/>
        </p:nvSpPr>
        <p:spPr>
          <a:xfrm>
            <a:off x="107504" y="4941168"/>
            <a:ext cx="88569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800" dirty="0" smtClean="0"/>
              <a:t>- Tento </a:t>
            </a:r>
            <a:r>
              <a:rPr lang="cs-CZ" sz="2800" dirty="0"/>
              <a:t>zdroj světla se využívá </a:t>
            </a:r>
            <a:r>
              <a:rPr lang="cs-CZ" sz="2800" dirty="0" smtClean="0"/>
              <a:t>v </a:t>
            </a:r>
            <a:r>
              <a:rPr lang="cs-CZ" sz="2800" dirty="0" smtClean="0"/>
              <a:t>ateliérovém svícení scén.</a:t>
            </a:r>
            <a:endParaRPr lang="cs-CZ" sz="2800" dirty="0"/>
          </a:p>
          <a:p>
            <a:pPr algn="just"/>
            <a:r>
              <a:rPr lang="sv-SE" sz="2800" dirty="0"/>
              <a:t>- </a:t>
            </a:r>
            <a:r>
              <a:rPr lang="cs-CZ" sz="2800" dirty="0" smtClean="0"/>
              <a:t>F</a:t>
            </a:r>
            <a:r>
              <a:rPr lang="sv-SE" sz="2800" dirty="0" smtClean="0"/>
              <a:t>otografické </a:t>
            </a:r>
            <a:r>
              <a:rPr lang="sv-SE" sz="2800" dirty="0"/>
              <a:t>halogenové lampy jsou </a:t>
            </a:r>
            <a:r>
              <a:rPr lang="sv-SE" sz="2800" dirty="0" smtClean="0"/>
              <a:t>vybaveny</a:t>
            </a:r>
            <a:r>
              <a:rPr lang="cs-CZ" sz="2800" dirty="0" smtClean="0"/>
              <a:t> různými </a:t>
            </a:r>
            <a:r>
              <a:rPr lang="cs-CZ" sz="2800" dirty="0"/>
              <a:t>nástavci </a:t>
            </a:r>
            <a:r>
              <a:rPr lang="cs-CZ" sz="2800" dirty="0" smtClean="0"/>
              <a:t>na </a:t>
            </a:r>
            <a:r>
              <a:rPr lang="cs-CZ" sz="2800" dirty="0"/>
              <a:t>úpravu toku a intenzity </a:t>
            </a:r>
            <a:r>
              <a:rPr lang="cs-CZ" sz="2800" dirty="0" smtClean="0"/>
              <a:t>světla.</a:t>
            </a:r>
            <a:endParaRPr lang="cs-CZ" sz="2800" dirty="0"/>
          </a:p>
          <a:p>
            <a:pPr algn="just"/>
            <a:r>
              <a:rPr lang="cs-CZ" sz="2800" dirty="0"/>
              <a:t>- </a:t>
            </a:r>
            <a:r>
              <a:rPr lang="cs-CZ" sz="2800" dirty="0" smtClean="0"/>
              <a:t>Barevná </a:t>
            </a:r>
            <a:r>
              <a:rPr lang="cs-CZ" sz="2800" dirty="0"/>
              <a:t>teplota halogenů se </a:t>
            </a:r>
            <a:r>
              <a:rPr lang="cs-CZ" sz="2800" dirty="0" smtClean="0"/>
              <a:t>pohybuje </a:t>
            </a:r>
            <a:r>
              <a:rPr lang="cs-CZ" sz="2800" b="1" dirty="0" smtClean="0"/>
              <a:t>od </a:t>
            </a:r>
            <a:r>
              <a:rPr lang="cs-CZ" sz="2800" b="1" dirty="0"/>
              <a:t>3200 do </a:t>
            </a:r>
            <a:r>
              <a:rPr lang="cs-CZ" sz="2800" b="1" dirty="0" smtClean="0"/>
              <a:t>3400K</a:t>
            </a:r>
            <a:r>
              <a:rPr lang="cs-CZ" sz="2800" dirty="0" smtClean="0"/>
              <a:t>.</a:t>
            </a:r>
            <a:endParaRPr lang="cs-CZ" sz="28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433467"/>
            <a:ext cx="6048672" cy="443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338148"/>
            <a:ext cx="4040188" cy="639762"/>
          </a:xfrm>
        </p:spPr>
        <p:txBody>
          <a:bodyPr>
            <a:normAutofit/>
          </a:bodyPr>
          <a:lstStyle/>
          <a:p>
            <a:r>
              <a:rPr lang="cs-CZ" sz="3200" dirty="0" smtClean="0"/>
              <a:t>Výbojky</a:t>
            </a:r>
            <a:endParaRPr lang="cs-CZ" sz="3200" dirty="0"/>
          </a:p>
        </p:txBody>
      </p:sp>
      <p:sp>
        <p:nvSpPr>
          <p:cNvPr id="10" name="TextovéPole 9"/>
          <p:cNvSpPr txBox="1"/>
          <p:nvPr/>
        </p:nvSpPr>
        <p:spPr>
          <a:xfrm>
            <a:off x="395536" y="4925486"/>
            <a:ext cx="82809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800" dirty="0"/>
              <a:t>- </a:t>
            </a:r>
            <a:r>
              <a:rPr lang="cs-CZ" sz="2800" dirty="0" smtClean="0"/>
              <a:t>Toto světlo je instalováno především </a:t>
            </a:r>
            <a:r>
              <a:rPr lang="es-ES" sz="2800" dirty="0" smtClean="0"/>
              <a:t>v</a:t>
            </a:r>
            <a:r>
              <a:rPr lang="cs-CZ" sz="2800" dirty="0" smtClean="0"/>
              <a:t> halách</a:t>
            </a:r>
            <a:r>
              <a:rPr lang="cs-CZ" sz="2800" dirty="0"/>
              <a:t>, </a:t>
            </a:r>
            <a:r>
              <a:rPr lang="cs-CZ" sz="2800" dirty="0" smtClean="0"/>
              <a:t>průmyslových </a:t>
            </a:r>
            <a:r>
              <a:rPr lang="cs-CZ" sz="2800" dirty="0"/>
              <a:t>závodech a </a:t>
            </a:r>
            <a:r>
              <a:rPr lang="cs-CZ" sz="2800" dirty="0" smtClean="0"/>
              <a:t>na </a:t>
            </a:r>
            <a:r>
              <a:rPr lang="cs-CZ" sz="2800" dirty="0" smtClean="0"/>
              <a:t>stavbách.</a:t>
            </a:r>
            <a:endParaRPr lang="cs-CZ" sz="2800" dirty="0"/>
          </a:p>
          <a:p>
            <a:pPr algn="just"/>
            <a:r>
              <a:rPr lang="pl-PL" sz="2800" dirty="0"/>
              <a:t>- </a:t>
            </a:r>
            <a:r>
              <a:rPr lang="pl-PL" sz="2800" dirty="0" smtClean="0"/>
              <a:t>U </a:t>
            </a:r>
            <a:r>
              <a:rPr lang="pl-PL" sz="2800" dirty="0"/>
              <a:t>výbojek se podle jejich druhu (</a:t>
            </a:r>
            <a:r>
              <a:rPr lang="pl-PL" sz="2800" dirty="0" smtClean="0"/>
              <a:t>sodíková, </a:t>
            </a:r>
            <a:r>
              <a:rPr lang="cs-CZ" sz="2800" dirty="0" smtClean="0"/>
              <a:t>rtuťová</a:t>
            </a:r>
            <a:r>
              <a:rPr lang="cs-CZ" sz="2800" dirty="0"/>
              <a:t>) barevná teplota pohybuje v </a:t>
            </a:r>
            <a:r>
              <a:rPr lang="cs-CZ" sz="2800" dirty="0" smtClean="0"/>
              <a:t>rozmezí </a:t>
            </a:r>
            <a:r>
              <a:rPr lang="cs-CZ" sz="2800" b="1" dirty="0" smtClean="0"/>
              <a:t>od </a:t>
            </a:r>
            <a:r>
              <a:rPr lang="cs-CZ" sz="2800" b="1" dirty="0"/>
              <a:t>2050 do </a:t>
            </a:r>
            <a:r>
              <a:rPr lang="cs-CZ" sz="2800" b="1" dirty="0" smtClean="0"/>
              <a:t>4500K</a:t>
            </a:r>
            <a:r>
              <a:rPr lang="cs-CZ" sz="2800" dirty="0" smtClean="0"/>
              <a:t>. </a:t>
            </a:r>
            <a:endParaRPr lang="cs-CZ" sz="2800" dirty="0"/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620688"/>
            <a:ext cx="5049627" cy="3932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dirty="0" smtClean="0"/>
              <a:t>Blesky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67544" y="1268760"/>
            <a:ext cx="8208912" cy="4752528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cs-CZ" dirty="0" smtClean="0"/>
              <a:t>Jsou </a:t>
            </a:r>
            <a:r>
              <a:rPr lang="cs-CZ" dirty="0"/>
              <a:t>buď </a:t>
            </a:r>
            <a:r>
              <a:rPr lang="cs-CZ" dirty="0" smtClean="0"/>
              <a:t>vestavěné nebo </a:t>
            </a:r>
            <a:r>
              <a:rPr lang="cs-CZ" dirty="0"/>
              <a:t>externí:</a:t>
            </a:r>
          </a:p>
          <a:p>
            <a:pPr algn="just">
              <a:buNone/>
            </a:pPr>
            <a:r>
              <a:rPr lang="cs-CZ" dirty="0" smtClean="0"/>
              <a:t>- vestavěný </a:t>
            </a:r>
            <a:r>
              <a:rPr lang="cs-CZ" dirty="0"/>
              <a:t>blesk má </a:t>
            </a:r>
            <a:r>
              <a:rPr lang="cs-CZ" dirty="0" smtClean="0"/>
              <a:t>téměř každý fotografický přístroj - práce </a:t>
            </a:r>
            <a:r>
              <a:rPr lang="cs-CZ" dirty="0"/>
              <a:t>s </a:t>
            </a:r>
            <a:r>
              <a:rPr lang="cs-CZ" dirty="0" smtClean="0"/>
              <a:t>nimi není vždy úplně vhodná volba, jelikož nám </a:t>
            </a:r>
            <a:r>
              <a:rPr lang="cs-CZ" dirty="0"/>
              <a:t>neumožňují </a:t>
            </a:r>
            <a:r>
              <a:rPr lang="cs-CZ" dirty="0" smtClean="0"/>
              <a:t>takový </a:t>
            </a:r>
            <a:r>
              <a:rPr lang="pl-PL" dirty="0" smtClean="0"/>
              <a:t>rozsah práce se </a:t>
            </a:r>
            <a:r>
              <a:rPr lang="pl-PL" dirty="0"/>
              <a:t>světlem </a:t>
            </a:r>
            <a:r>
              <a:rPr lang="pl-PL" dirty="0" smtClean="0"/>
              <a:t>jako při použití </a:t>
            </a:r>
            <a:r>
              <a:rPr lang="cs-CZ" dirty="0" smtClean="0"/>
              <a:t>externího blesku. Při nevhodném použití působí </a:t>
            </a:r>
            <a:r>
              <a:rPr lang="pl-PL" dirty="0" smtClean="0"/>
              <a:t>fotografie ploše a může zničit </a:t>
            </a:r>
            <a:r>
              <a:rPr lang="cs-CZ" dirty="0" smtClean="0"/>
              <a:t>atmosféru </a:t>
            </a:r>
            <a:r>
              <a:rPr lang="cs-CZ" dirty="0"/>
              <a:t>snímku</a:t>
            </a:r>
          </a:p>
          <a:p>
            <a:pPr algn="just">
              <a:buNone/>
            </a:pPr>
            <a:r>
              <a:rPr lang="cs-CZ" dirty="0"/>
              <a:t>- externí blesky, ať již </a:t>
            </a:r>
            <a:r>
              <a:rPr lang="cs-CZ" dirty="0" smtClean="0"/>
              <a:t>ruční nebo ateliérové</a:t>
            </a:r>
            <a:r>
              <a:rPr lang="cs-CZ" dirty="0"/>
              <a:t>, nám </a:t>
            </a:r>
            <a:r>
              <a:rPr lang="cs-CZ" dirty="0" smtClean="0"/>
              <a:t>dávají mnohem </a:t>
            </a:r>
            <a:r>
              <a:rPr lang="cs-CZ" dirty="0"/>
              <a:t>více tvůrčí </a:t>
            </a:r>
            <a:r>
              <a:rPr lang="cs-CZ" dirty="0" smtClean="0"/>
              <a:t>svobody - </a:t>
            </a:r>
            <a:r>
              <a:rPr lang="cs-CZ" dirty="0"/>
              <a:t>můžeme zde ovládat </a:t>
            </a:r>
            <a:r>
              <a:rPr lang="cs-CZ" dirty="0" smtClean="0"/>
              <a:t>směr světla </a:t>
            </a:r>
            <a:r>
              <a:rPr lang="cs-CZ" dirty="0"/>
              <a:t>a jeho </a:t>
            </a:r>
            <a:r>
              <a:rPr lang="cs-CZ" dirty="0" smtClean="0"/>
              <a:t>intenzitu, </a:t>
            </a:r>
            <a:r>
              <a:rPr lang="cs-CZ" dirty="0"/>
              <a:t>disponují řadou </a:t>
            </a:r>
            <a:r>
              <a:rPr lang="cs-CZ" dirty="0" smtClean="0"/>
              <a:t>doplňků, </a:t>
            </a:r>
            <a:r>
              <a:rPr lang="cs-CZ" dirty="0"/>
              <a:t>barevná teplota je </a:t>
            </a:r>
            <a:r>
              <a:rPr lang="cs-CZ" dirty="0" smtClean="0"/>
              <a:t>kalibrována na </a:t>
            </a:r>
            <a:r>
              <a:rPr lang="cs-CZ" b="1" dirty="0"/>
              <a:t>5500°K (viz denní světlo)</a:t>
            </a:r>
            <a:endParaRPr lang="cs-CZ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704976"/>
            <a:ext cx="7211144" cy="510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dirty="0" smtClean="0"/>
              <a:t>Blesky</a:t>
            </a:r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1508146" y="6165304"/>
            <a:ext cx="6448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i="1" dirty="0"/>
              <a:t>Zábleskové hlavice pro </a:t>
            </a:r>
            <a:r>
              <a:rPr lang="cs-CZ" sz="2800" i="1" dirty="0" smtClean="0"/>
              <a:t>ateliérové svícení.</a:t>
            </a:r>
            <a:endParaRPr lang="cs-CZ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/>
              <a:t>Směr světla</a:t>
            </a:r>
            <a:endParaRPr lang="cs-CZ" sz="32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8435280" cy="4691063"/>
          </a:xfrm>
        </p:spPr>
        <p:txBody>
          <a:bodyPr>
            <a:noAutofit/>
          </a:bodyPr>
          <a:lstStyle/>
          <a:p>
            <a:pPr algn="just">
              <a:buFont typeface="Arial" pitchFamily="34" charset="0"/>
              <a:buChar char="•"/>
            </a:pPr>
            <a:r>
              <a:rPr lang="cs-CZ" sz="2800" dirty="0" smtClean="0"/>
              <a:t> Ovládnutí </a:t>
            </a:r>
            <a:r>
              <a:rPr lang="cs-CZ" sz="2800" dirty="0"/>
              <a:t>směru světla </a:t>
            </a:r>
            <a:r>
              <a:rPr lang="cs-CZ" sz="2800" dirty="0" smtClean="0"/>
              <a:t>nám umožňuje </a:t>
            </a:r>
            <a:r>
              <a:rPr lang="cs-CZ" sz="2800" dirty="0"/>
              <a:t>obrovskou </a:t>
            </a:r>
            <a:r>
              <a:rPr lang="cs-CZ" sz="2800" dirty="0" smtClean="0"/>
              <a:t>škálu tvůrčího využití.</a:t>
            </a:r>
            <a:endParaRPr lang="cs-CZ" sz="2800" dirty="0"/>
          </a:p>
          <a:p>
            <a:pPr algn="just">
              <a:buFont typeface="Arial" pitchFamily="34" charset="0"/>
              <a:buChar char="•"/>
            </a:pPr>
            <a:r>
              <a:rPr lang="cs-CZ" sz="2800" dirty="0" smtClean="0"/>
              <a:t> Musíme </a:t>
            </a:r>
            <a:r>
              <a:rPr lang="cs-CZ" sz="2800" dirty="0"/>
              <a:t>mít ale vždy </a:t>
            </a:r>
            <a:r>
              <a:rPr lang="cs-CZ" sz="2800" dirty="0" smtClean="0"/>
              <a:t>na paměti, že </a:t>
            </a:r>
            <a:r>
              <a:rPr lang="cs-CZ" sz="2800" dirty="0"/>
              <a:t>ne pokaždé je pro </a:t>
            </a:r>
            <a:r>
              <a:rPr lang="cs-CZ" sz="2800" dirty="0" smtClean="0"/>
              <a:t>danou fotografovanou </a:t>
            </a:r>
            <a:r>
              <a:rPr lang="cs-CZ" sz="2800" dirty="0"/>
              <a:t>tématiku </a:t>
            </a:r>
            <a:r>
              <a:rPr lang="cs-CZ" sz="2800" dirty="0" smtClean="0"/>
              <a:t>námi zvolený </a:t>
            </a:r>
            <a:r>
              <a:rPr lang="cs-CZ" sz="2800" dirty="0"/>
              <a:t>směr ten </a:t>
            </a:r>
            <a:r>
              <a:rPr lang="cs-CZ" sz="2800" dirty="0" smtClean="0"/>
              <a:t>správný.</a:t>
            </a:r>
            <a:endParaRPr lang="cs-CZ" sz="2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707678"/>
          </a:xfrm>
        </p:spPr>
        <p:txBody>
          <a:bodyPr>
            <a:normAutofit/>
          </a:bodyPr>
          <a:lstStyle/>
          <a:p>
            <a:r>
              <a:rPr lang="cs-CZ" sz="3200" dirty="0" smtClean="0"/>
              <a:t>Směr světla</a:t>
            </a:r>
            <a:endParaRPr lang="cs-CZ" sz="3200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980728"/>
            <a:ext cx="6635080" cy="4279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ovéPole 5"/>
          <p:cNvSpPr txBox="1"/>
          <p:nvPr/>
        </p:nvSpPr>
        <p:spPr>
          <a:xfrm>
            <a:off x="251520" y="5373216"/>
            <a:ext cx="85689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800" i="1" dirty="0"/>
              <a:t>Směr světla ve fotografii je velmi důležitý: od vykreslení textur a tvarů po dramatičnost, či </a:t>
            </a:r>
            <a:r>
              <a:rPr lang="cs-CZ" sz="2800" i="1" dirty="0" smtClean="0"/>
              <a:t>naopak měkkost snímku.</a:t>
            </a:r>
            <a:endParaRPr lang="cs-CZ" sz="2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851694"/>
          </a:xfrm>
        </p:spPr>
        <p:txBody>
          <a:bodyPr>
            <a:normAutofit/>
          </a:bodyPr>
          <a:lstStyle/>
          <a:p>
            <a:r>
              <a:rPr lang="cs-CZ" sz="3200" dirty="0" smtClean="0"/>
              <a:t>Horní světlo</a:t>
            </a:r>
            <a:endParaRPr lang="cs-CZ" sz="32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74241"/>
            <a:ext cx="8435280" cy="4691063"/>
          </a:xfrm>
        </p:spPr>
        <p:txBody>
          <a:bodyPr>
            <a:noAutofit/>
          </a:bodyPr>
          <a:lstStyle/>
          <a:p>
            <a:r>
              <a:rPr lang="cs-CZ" sz="2800" dirty="0" smtClean="0"/>
              <a:t>v </a:t>
            </a:r>
            <a:r>
              <a:rPr lang="cs-CZ" sz="2800" dirty="0"/>
              <a:t>interiéru velmi často </a:t>
            </a:r>
            <a:r>
              <a:rPr lang="cs-CZ" sz="2800" dirty="0" smtClean="0"/>
              <a:t>jediný zdroj </a:t>
            </a:r>
            <a:r>
              <a:rPr lang="cs-CZ" sz="2800" dirty="0"/>
              <a:t>světla</a:t>
            </a:r>
          </a:p>
          <a:p>
            <a:r>
              <a:rPr lang="cs-CZ" sz="2800" dirty="0"/>
              <a:t>- v případě jeho silné </a:t>
            </a:r>
            <a:r>
              <a:rPr lang="cs-CZ" sz="2800" dirty="0" smtClean="0"/>
              <a:t>intenzity se </a:t>
            </a:r>
            <a:r>
              <a:rPr lang="cs-CZ" sz="2800" dirty="0"/>
              <a:t>využívají odrazné </a:t>
            </a:r>
            <a:r>
              <a:rPr lang="cs-CZ" sz="2800" dirty="0" smtClean="0"/>
              <a:t>desky a </a:t>
            </a:r>
            <a:r>
              <a:rPr lang="cs-CZ" sz="2800" dirty="0"/>
              <a:t>tzv. přibleskávání pro </a:t>
            </a:r>
            <a:r>
              <a:rPr lang="cs-CZ" sz="2800" dirty="0" smtClean="0"/>
              <a:t>vyrovnání hladiny </a:t>
            </a:r>
            <a:r>
              <a:rPr lang="cs-CZ" sz="2800" dirty="0"/>
              <a:t>intenzity</a:t>
            </a:r>
          </a:p>
          <a:p>
            <a:r>
              <a:rPr lang="cs-CZ" sz="2800" dirty="0"/>
              <a:t>- v ateliérovém, a to </a:t>
            </a:r>
            <a:r>
              <a:rPr lang="cs-CZ" sz="2800" dirty="0" smtClean="0"/>
              <a:t>především portrétním </a:t>
            </a:r>
            <a:r>
              <a:rPr lang="cs-CZ" sz="2800" dirty="0"/>
              <a:t>svícení, se </a:t>
            </a:r>
            <a:r>
              <a:rPr lang="cs-CZ" sz="2800" dirty="0" smtClean="0"/>
              <a:t>využívá pro </a:t>
            </a:r>
            <a:r>
              <a:rPr lang="cs-CZ" sz="2800" dirty="0"/>
              <a:t>dramatické a </a:t>
            </a:r>
            <a:r>
              <a:rPr lang="cs-CZ" sz="2800" dirty="0" smtClean="0"/>
              <a:t>dynamické scény.</a:t>
            </a:r>
            <a:endParaRPr lang="cs-CZ" sz="2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563662"/>
          </a:xfrm>
        </p:spPr>
        <p:txBody>
          <a:bodyPr>
            <a:normAutofit/>
          </a:bodyPr>
          <a:lstStyle/>
          <a:p>
            <a:r>
              <a:rPr lang="cs-CZ" sz="2800" dirty="0" smtClean="0"/>
              <a:t>Horní světlo</a:t>
            </a:r>
            <a:endParaRPr lang="cs-CZ" sz="2800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764704"/>
            <a:ext cx="5807438" cy="4325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ovéPole 5"/>
          <p:cNvSpPr txBox="1"/>
          <p:nvPr/>
        </p:nvSpPr>
        <p:spPr>
          <a:xfrm>
            <a:off x="179512" y="5286388"/>
            <a:ext cx="86409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800" i="1" dirty="0"/>
              <a:t>Horní svícení je nejpřirozenější směr - vychází ze slunečního světla, které na nás dopadá z </a:t>
            </a:r>
            <a:r>
              <a:rPr lang="cs-CZ" sz="2800" i="1" dirty="0" smtClean="0"/>
              <a:t>vrchu; při </a:t>
            </a:r>
            <a:r>
              <a:rPr lang="cs-CZ" sz="2800" i="1" dirty="0"/>
              <a:t>umělém osvětlení se využívá pro dramatičtější </a:t>
            </a:r>
            <a:r>
              <a:rPr lang="cs-CZ" sz="2800" i="1" dirty="0" smtClean="0"/>
              <a:t>svícení.</a:t>
            </a:r>
            <a:endParaRPr lang="cs-CZ" sz="2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635670"/>
          </a:xfrm>
        </p:spPr>
        <p:txBody>
          <a:bodyPr>
            <a:normAutofit/>
          </a:bodyPr>
          <a:lstStyle/>
          <a:p>
            <a:r>
              <a:rPr lang="cs-CZ" sz="2800" dirty="0" smtClean="0"/>
              <a:t>Spodní světlo</a:t>
            </a:r>
            <a:endParaRPr lang="cs-CZ" sz="28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07504" y="1628800"/>
            <a:ext cx="8856984" cy="4691063"/>
          </a:xfrm>
        </p:spPr>
        <p:txBody>
          <a:bodyPr>
            <a:noAutofit/>
          </a:bodyPr>
          <a:lstStyle/>
          <a:p>
            <a:pPr algn="just">
              <a:buFont typeface="Arial" pitchFamily="34" charset="0"/>
              <a:buChar char="•"/>
            </a:pPr>
            <a:r>
              <a:rPr lang="cs-CZ" sz="2800" dirty="0" smtClean="0"/>
              <a:t> V </a:t>
            </a:r>
            <a:r>
              <a:rPr lang="cs-CZ" sz="2800" dirty="0"/>
              <a:t>portrétní fotografii se </a:t>
            </a:r>
            <a:r>
              <a:rPr lang="cs-CZ" sz="2800" dirty="0" smtClean="0"/>
              <a:t>jedná </a:t>
            </a:r>
            <a:r>
              <a:rPr lang="pt-BR" sz="2800" dirty="0" smtClean="0"/>
              <a:t>o </a:t>
            </a:r>
            <a:r>
              <a:rPr lang="pt-BR" sz="2800" dirty="0"/>
              <a:t>neobvyklé řešení a využívá </a:t>
            </a:r>
            <a:r>
              <a:rPr lang="pt-BR" sz="2800" dirty="0" smtClean="0"/>
              <a:t>se</a:t>
            </a:r>
            <a:r>
              <a:rPr lang="cs-CZ" sz="2800" dirty="0" smtClean="0"/>
              <a:t> jen pro specifické scény.</a:t>
            </a:r>
          </a:p>
          <a:p>
            <a:pPr algn="just"/>
            <a:endParaRPr lang="cs-CZ" sz="2800" dirty="0" smtClean="0"/>
          </a:p>
          <a:p>
            <a:pPr algn="just">
              <a:buFont typeface="Arial" pitchFamily="34" charset="0"/>
              <a:buChar char="•"/>
            </a:pPr>
            <a:r>
              <a:rPr lang="cs-CZ" sz="2800" dirty="0" smtClean="0"/>
              <a:t> </a:t>
            </a:r>
            <a:r>
              <a:rPr lang="cs-CZ" sz="2800" dirty="0"/>
              <a:t>V</a:t>
            </a:r>
            <a:r>
              <a:rPr lang="cs-CZ" sz="2800" dirty="0" smtClean="0"/>
              <a:t>hodnější </a:t>
            </a:r>
            <a:r>
              <a:rPr lang="cs-CZ" sz="2800" dirty="0"/>
              <a:t>je pro </a:t>
            </a:r>
            <a:r>
              <a:rPr lang="cs-CZ" sz="2800" dirty="0" smtClean="0"/>
              <a:t>fotografování různých </a:t>
            </a:r>
            <a:r>
              <a:rPr lang="cs-CZ" sz="2800" dirty="0"/>
              <a:t>předmětů, a </a:t>
            </a:r>
            <a:r>
              <a:rPr lang="cs-CZ" sz="2800" dirty="0" smtClean="0"/>
              <a:t>to především v reklamní fotografii.</a:t>
            </a:r>
            <a:endParaRPr lang="cs-CZ" sz="2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707678"/>
          </a:xfrm>
        </p:spPr>
        <p:txBody>
          <a:bodyPr>
            <a:normAutofit/>
          </a:bodyPr>
          <a:lstStyle/>
          <a:p>
            <a:r>
              <a:rPr lang="cs-CZ" sz="2800" dirty="0" smtClean="0"/>
              <a:t>Spodní světlo</a:t>
            </a:r>
            <a:endParaRPr lang="cs-CZ" sz="2800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4064" y="1052736"/>
            <a:ext cx="6792736" cy="4532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ovéPole 5"/>
          <p:cNvSpPr txBox="1"/>
          <p:nvPr/>
        </p:nvSpPr>
        <p:spPr>
          <a:xfrm>
            <a:off x="179512" y="5787261"/>
            <a:ext cx="87849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800" i="1" dirty="0"/>
              <a:t>Spodní světlo "sluší" zejména skleněným a </a:t>
            </a:r>
            <a:r>
              <a:rPr lang="cs-CZ" sz="2800" i="1" dirty="0" smtClean="0"/>
              <a:t>průsvitným </a:t>
            </a:r>
            <a:r>
              <a:rPr lang="cs-CZ" sz="2800" i="1" dirty="0"/>
              <a:t>předmětům, nabízí i dobré kreativní </a:t>
            </a:r>
            <a:r>
              <a:rPr lang="cs-CZ" sz="2800" i="1" dirty="0" smtClean="0"/>
              <a:t>využití.</a:t>
            </a:r>
            <a:endParaRPr lang="cs-CZ" sz="2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/>
              <a:t>Přímé světlo</a:t>
            </a:r>
            <a:endParaRPr lang="cs-CZ" sz="32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762273"/>
            <a:ext cx="6851104" cy="4691063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/>
              <a:t> </a:t>
            </a:r>
            <a:r>
              <a:rPr lang="cs-CZ" sz="2800" dirty="0" smtClean="0"/>
              <a:t>V </a:t>
            </a:r>
            <a:r>
              <a:rPr lang="cs-CZ" sz="2800" dirty="0"/>
              <a:t>tomto světle nejvíce </a:t>
            </a:r>
            <a:r>
              <a:rPr lang="cs-CZ" sz="2800" dirty="0" smtClean="0"/>
              <a:t>vyniká sytost barev.</a:t>
            </a:r>
          </a:p>
          <a:p>
            <a:pPr>
              <a:buFont typeface="Arial" pitchFamily="34" charset="0"/>
              <a:buChar char="•"/>
            </a:pPr>
            <a:endParaRPr lang="cs-CZ" sz="2800" dirty="0" smtClean="0"/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Není </a:t>
            </a:r>
            <a:r>
              <a:rPr lang="cs-CZ" sz="2800" dirty="0"/>
              <a:t>ale vhodné pro </a:t>
            </a:r>
            <a:r>
              <a:rPr lang="cs-CZ" sz="2800" dirty="0" smtClean="0"/>
              <a:t>portrétní </a:t>
            </a:r>
            <a:r>
              <a:rPr lang="pt-BR" sz="2800" dirty="0" smtClean="0"/>
              <a:t>svícení </a:t>
            </a:r>
            <a:r>
              <a:rPr lang="pt-BR" sz="2800" dirty="0"/>
              <a:t>- jedná se o </a:t>
            </a:r>
            <a:r>
              <a:rPr lang="pt-BR" sz="2800" dirty="0" smtClean="0"/>
              <a:t>nevýrazné</a:t>
            </a:r>
            <a:r>
              <a:rPr lang="cs-CZ" sz="2800" dirty="0" smtClean="0"/>
              <a:t> a </a:t>
            </a:r>
            <a:r>
              <a:rPr lang="cs-CZ" sz="2800" dirty="0"/>
              <a:t>ploché </a:t>
            </a:r>
            <a:r>
              <a:rPr lang="cs-CZ" sz="2800" dirty="0" smtClean="0"/>
              <a:t>světlo.</a:t>
            </a:r>
            <a:endParaRPr lang="cs-CZ" sz="2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779686"/>
          </a:xfrm>
        </p:spPr>
        <p:txBody>
          <a:bodyPr>
            <a:normAutofit/>
          </a:bodyPr>
          <a:lstStyle/>
          <a:p>
            <a:r>
              <a:rPr lang="cs-CZ" sz="2800" dirty="0" smtClean="0"/>
              <a:t>Přímé světlo</a:t>
            </a:r>
            <a:endParaRPr lang="cs-CZ" sz="2800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052736"/>
            <a:ext cx="7424122" cy="466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ovéPole 5"/>
          <p:cNvSpPr txBox="1"/>
          <p:nvPr/>
        </p:nvSpPr>
        <p:spPr>
          <a:xfrm>
            <a:off x="179512" y="5787261"/>
            <a:ext cx="8640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800" i="1" dirty="0"/>
              <a:t>Přímé světlo snímek </a:t>
            </a:r>
            <a:r>
              <a:rPr lang="cs-CZ" sz="2800" i="1" dirty="0" smtClean="0"/>
              <a:t>zplošťuje, jeho </a:t>
            </a:r>
            <a:r>
              <a:rPr lang="cs-CZ" sz="2800" i="1" dirty="0"/>
              <a:t>největší výhodou je sytost barev, kterou při tomto světle </a:t>
            </a:r>
            <a:r>
              <a:rPr lang="cs-CZ" sz="2800" i="1" dirty="0" smtClean="0"/>
              <a:t>dostáváme.</a:t>
            </a:r>
            <a:endParaRPr lang="cs-CZ" sz="2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/>
              <a:t>Boční světlo</a:t>
            </a:r>
            <a:endParaRPr lang="cs-CZ" sz="32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8075240" cy="4691063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 smtClean="0"/>
              <a:t> Ve </a:t>
            </a:r>
            <a:r>
              <a:rPr lang="cs-CZ" sz="2800" dirty="0"/>
              <a:t>fotografii nejčastěji</a:t>
            </a:r>
          </a:p>
          <a:p>
            <a:r>
              <a:rPr lang="cs-CZ" sz="2800" dirty="0"/>
              <a:t>využívaný směr </a:t>
            </a:r>
            <a:r>
              <a:rPr lang="cs-CZ" sz="2800" dirty="0" smtClean="0"/>
              <a:t>světla.</a:t>
            </a:r>
            <a:endParaRPr lang="cs-CZ" sz="2800" dirty="0"/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Důležitý </a:t>
            </a:r>
            <a:r>
              <a:rPr lang="cs-CZ" sz="2800" dirty="0"/>
              <a:t>zvláště pro </a:t>
            </a:r>
            <a:r>
              <a:rPr lang="cs-CZ" sz="2800" dirty="0" smtClean="0"/>
              <a:t>oblasti fotografie</a:t>
            </a:r>
            <a:r>
              <a:rPr lang="cs-CZ" sz="2800" dirty="0"/>
              <a:t>, jakými jsou:</a:t>
            </a:r>
          </a:p>
          <a:p>
            <a:r>
              <a:rPr lang="cs-CZ" sz="2800" dirty="0"/>
              <a:t>- architektura</a:t>
            </a:r>
          </a:p>
          <a:p>
            <a:r>
              <a:rPr lang="cs-CZ" sz="2800" dirty="0"/>
              <a:t>- krajina</a:t>
            </a:r>
          </a:p>
          <a:p>
            <a:r>
              <a:rPr lang="cs-CZ" sz="2800" dirty="0"/>
              <a:t>- portrét,</a:t>
            </a:r>
          </a:p>
          <a:p>
            <a:r>
              <a:rPr lang="cs-CZ" sz="2800" dirty="0"/>
              <a:t>- plastiky</a:t>
            </a:r>
          </a:p>
          <a:p>
            <a:r>
              <a:rPr lang="cs-CZ" sz="2800" dirty="0"/>
              <a:t>- zdůraznění textury a </a:t>
            </a:r>
            <a:r>
              <a:rPr lang="cs-CZ" sz="2800" dirty="0" smtClean="0"/>
              <a:t>reliéfu různých </a:t>
            </a:r>
            <a:r>
              <a:rPr lang="cs-CZ" sz="2800" dirty="0"/>
              <a:t>předmětů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707678"/>
          </a:xfrm>
        </p:spPr>
        <p:txBody>
          <a:bodyPr>
            <a:normAutofit/>
          </a:bodyPr>
          <a:lstStyle/>
          <a:p>
            <a:r>
              <a:rPr lang="cs-CZ" sz="2800" dirty="0" smtClean="0"/>
              <a:t>Boční světlo</a:t>
            </a:r>
            <a:endParaRPr lang="cs-CZ" sz="2800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3304" y="1052736"/>
            <a:ext cx="6347048" cy="4684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ovéPole 5"/>
          <p:cNvSpPr txBox="1"/>
          <p:nvPr/>
        </p:nvSpPr>
        <p:spPr>
          <a:xfrm>
            <a:off x="251520" y="5787261"/>
            <a:ext cx="84638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800" i="1" dirty="0"/>
              <a:t>Zvýraznění textury při bočním světle: při jiném směru světla by už textura a reliéfy nebyli tolik </a:t>
            </a:r>
            <a:r>
              <a:rPr lang="cs-CZ" sz="2800" i="1" dirty="0" smtClean="0"/>
              <a:t>patrné.</a:t>
            </a:r>
            <a:endParaRPr lang="cs-CZ" sz="2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/>
              <a:t>Kontrasvětlo</a:t>
            </a:r>
            <a:endParaRPr lang="cs-CZ" sz="32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51520" y="1618257"/>
            <a:ext cx="8568952" cy="4691063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 smtClean="0"/>
              <a:t> Směr </a:t>
            </a:r>
            <a:r>
              <a:rPr lang="cs-CZ" sz="2800" dirty="0"/>
              <a:t>s velkým </a:t>
            </a:r>
            <a:r>
              <a:rPr lang="cs-CZ" sz="2800" dirty="0" smtClean="0"/>
              <a:t>kreativním využitím</a:t>
            </a:r>
            <a:endParaRPr lang="cs-CZ" sz="2800" dirty="0"/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V </a:t>
            </a:r>
            <a:r>
              <a:rPr lang="cs-CZ" sz="2800" dirty="0"/>
              <a:t>reklamní fotografii se </a:t>
            </a:r>
            <a:r>
              <a:rPr lang="cs-CZ" sz="2800" dirty="0" smtClean="0"/>
              <a:t>používá především </a:t>
            </a:r>
            <a:r>
              <a:rPr lang="cs-CZ" sz="2800" dirty="0"/>
              <a:t>pro fotografii </a:t>
            </a:r>
            <a:r>
              <a:rPr lang="cs-CZ" sz="2800" dirty="0" smtClean="0"/>
              <a:t>skla a </a:t>
            </a:r>
            <a:r>
              <a:rPr lang="cs-CZ" sz="2800" dirty="0"/>
              <a:t>světlo propustných materiálů</a:t>
            </a:r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Je </a:t>
            </a:r>
            <a:r>
              <a:rPr lang="cs-CZ" sz="2800" dirty="0"/>
              <a:t>dobré na zvýraznění </a:t>
            </a:r>
            <a:r>
              <a:rPr lang="cs-CZ" sz="2800" dirty="0" smtClean="0"/>
              <a:t>obrysů a </a:t>
            </a:r>
            <a:r>
              <a:rPr lang="cs-CZ" sz="2800" dirty="0"/>
              <a:t>siluet</a:t>
            </a:r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V</a:t>
            </a:r>
            <a:r>
              <a:rPr lang="pt-BR" sz="2800" dirty="0" smtClean="0"/>
              <a:t> </a:t>
            </a:r>
            <a:r>
              <a:rPr lang="cs-CZ" sz="2800" dirty="0" smtClean="0"/>
              <a:t>ex</a:t>
            </a:r>
            <a:r>
              <a:rPr lang="pt-BR" sz="2800" dirty="0" smtClean="0"/>
              <a:t>teriéru </a:t>
            </a:r>
            <a:r>
              <a:rPr lang="pt-BR" sz="2800" dirty="0"/>
              <a:t>se s ním </a:t>
            </a:r>
            <a:r>
              <a:rPr lang="pt-BR" sz="2800" dirty="0" smtClean="0"/>
              <a:t>nejčastěji</a:t>
            </a:r>
            <a:r>
              <a:rPr lang="cs-CZ" sz="2800" dirty="0" smtClean="0"/>
              <a:t> setkáváme </a:t>
            </a:r>
            <a:r>
              <a:rPr lang="cs-CZ" sz="2800" dirty="0"/>
              <a:t>při </a:t>
            </a:r>
            <a:r>
              <a:rPr lang="cs-CZ" sz="2800" dirty="0" smtClean="0"/>
              <a:t>východu a </a:t>
            </a:r>
            <a:r>
              <a:rPr lang="cs-CZ" sz="2800" dirty="0"/>
              <a:t>západu slunce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707678"/>
          </a:xfrm>
        </p:spPr>
        <p:txBody>
          <a:bodyPr>
            <a:normAutofit/>
          </a:bodyPr>
          <a:lstStyle/>
          <a:p>
            <a:r>
              <a:rPr lang="cs-CZ" sz="2800" dirty="0" smtClean="0"/>
              <a:t>Kontrasvětlo</a:t>
            </a:r>
            <a:endParaRPr lang="cs-CZ" sz="2800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8123" y="980085"/>
            <a:ext cx="6536245" cy="4321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ovéPole 5"/>
          <p:cNvSpPr txBox="1"/>
          <p:nvPr/>
        </p:nvSpPr>
        <p:spPr>
          <a:xfrm>
            <a:off x="251520" y="5373216"/>
            <a:ext cx="87129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800" i="1" dirty="0"/>
              <a:t>Je to kreativní směr světla využívaný pro </a:t>
            </a:r>
            <a:r>
              <a:rPr lang="cs-CZ" sz="2800" i="1" dirty="0" smtClean="0"/>
              <a:t>siluety </a:t>
            </a:r>
            <a:r>
              <a:rPr lang="cs-CZ" sz="2800" i="1" dirty="0"/>
              <a:t>a při dosvícení i pro portrétní fotografii; s </a:t>
            </a:r>
            <a:r>
              <a:rPr lang="cs-CZ" sz="2800" i="1" dirty="0" smtClean="0"/>
              <a:t>kontrasvětlem se </a:t>
            </a:r>
            <a:r>
              <a:rPr lang="cs-CZ" sz="2800" i="1" dirty="0"/>
              <a:t>velmi často setkáme v reklamní nebo krajinářské </a:t>
            </a:r>
            <a:r>
              <a:rPr lang="cs-CZ" sz="2800" i="1" dirty="0" smtClean="0"/>
              <a:t>fotografii.</a:t>
            </a:r>
            <a:endParaRPr lang="cs-CZ" sz="2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/>
              <a:t>Charakter světla</a:t>
            </a:r>
            <a:endParaRPr lang="cs-CZ" sz="32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395536" y="1690265"/>
            <a:ext cx="8507288" cy="4691063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 smtClean="0"/>
              <a:t> Světlo lze rozdělit podle </a:t>
            </a:r>
            <a:r>
              <a:rPr lang="cs-CZ" sz="2800" dirty="0"/>
              <a:t>charakteru </a:t>
            </a:r>
            <a:r>
              <a:rPr lang="cs-CZ" sz="2800" dirty="0" smtClean="0"/>
              <a:t>do základních skupin</a:t>
            </a:r>
            <a:r>
              <a:rPr lang="cs-CZ" sz="2800" dirty="0"/>
              <a:t>, v drtivé většině </a:t>
            </a:r>
            <a:r>
              <a:rPr lang="cs-CZ" sz="2800" dirty="0" smtClean="0"/>
              <a:t>případů pracujeme s jeho různými kombinacemi.</a:t>
            </a:r>
            <a:endParaRPr lang="cs-CZ" sz="2800" dirty="0"/>
          </a:p>
          <a:p>
            <a:pPr>
              <a:buFont typeface="Arial" pitchFamily="34" charset="0"/>
              <a:buChar char="•"/>
            </a:pPr>
            <a:r>
              <a:rPr lang="cs-CZ" sz="2800" dirty="0"/>
              <a:t> </a:t>
            </a:r>
            <a:r>
              <a:rPr lang="cs-CZ" sz="2800" dirty="0" smtClean="0"/>
              <a:t>Charakter </a:t>
            </a:r>
            <a:r>
              <a:rPr lang="cs-CZ" sz="2800" dirty="0"/>
              <a:t>světla při </a:t>
            </a:r>
            <a:r>
              <a:rPr lang="cs-CZ" sz="2800" dirty="0" smtClean="0"/>
              <a:t>fotografování do </a:t>
            </a:r>
            <a:r>
              <a:rPr lang="cs-CZ" sz="2800" dirty="0"/>
              <a:t>značné míry </a:t>
            </a:r>
            <a:r>
              <a:rPr lang="cs-CZ" sz="2800" dirty="0" smtClean="0"/>
              <a:t>ovlivňuje charakter a atmosféru fotografie.</a:t>
            </a:r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Základní </a:t>
            </a:r>
            <a:r>
              <a:rPr lang="cs-CZ" sz="2800" dirty="0"/>
              <a:t>rozdělení </a:t>
            </a:r>
            <a:r>
              <a:rPr lang="cs-CZ" sz="2800" dirty="0" smtClean="0"/>
              <a:t>charakteru světla</a:t>
            </a:r>
            <a:r>
              <a:rPr lang="cs-CZ" sz="2800" dirty="0"/>
              <a:t>:</a:t>
            </a:r>
          </a:p>
          <a:p>
            <a:r>
              <a:rPr lang="cs-CZ" sz="2800" dirty="0"/>
              <a:t>- kontrastní</a:t>
            </a:r>
          </a:p>
          <a:p>
            <a:r>
              <a:rPr lang="cs-CZ" sz="2800" dirty="0"/>
              <a:t>- </a:t>
            </a:r>
            <a:r>
              <a:rPr lang="cs-CZ" sz="2800" dirty="0" smtClean="0"/>
              <a:t>rozptýlené (difúzní)</a:t>
            </a:r>
            <a:endParaRPr lang="cs-CZ" sz="2800" dirty="0"/>
          </a:p>
          <a:p>
            <a:r>
              <a:rPr lang="cs-CZ" sz="2800" dirty="0"/>
              <a:t>- ploché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635670"/>
          </a:xfrm>
        </p:spPr>
        <p:txBody>
          <a:bodyPr>
            <a:normAutofit/>
          </a:bodyPr>
          <a:lstStyle/>
          <a:p>
            <a:r>
              <a:rPr lang="cs-CZ" sz="2800" dirty="0" smtClean="0"/>
              <a:t>Charakter světla</a:t>
            </a:r>
            <a:endParaRPr lang="cs-CZ" sz="2800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160174"/>
            <a:ext cx="6203032" cy="478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ovéPole 5"/>
          <p:cNvSpPr txBox="1"/>
          <p:nvPr/>
        </p:nvSpPr>
        <p:spPr>
          <a:xfrm>
            <a:off x="572612" y="6165304"/>
            <a:ext cx="80318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i="1" dirty="0"/>
              <a:t>Kontrastní světlo v krajinářské </a:t>
            </a:r>
            <a:r>
              <a:rPr lang="cs-CZ" sz="2800" i="1" dirty="0" smtClean="0"/>
              <a:t>fotografii.</a:t>
            </a:r>
            <a:endParaRPr lang="cs-CZ" sz="28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/>
              <a:t>Kontrastní světlo</a:t>
            </a:r>
            <a:endParaRPr lang="cs-CZ" sz="32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7859216" cy="4691063"/>
          </a:xfrm>
        </p:spPr>
        <p:txBody>
          <a:bodyPr>
            <a:noAutofit/>
          </a:bodyPr>
          <a:lstStyle/>
          <a:p>
            <a:pPr algn="just">
              <a:buFont typeface="Arial" pitchFamily="34" charset="0"/>
              <a:buChar char="•"/>
            </a:pPr>
            <a:r>
              <a:rPr lang="cs-CZ" sz="2800" dirty="0" smtClean="0"/>
              <a:t> Využívá </a:t>
            </a:r>
            <a:r>
              <a:rPr lang="cs-CZ" sz="2800" dirty="0"/>
              <a:t>se </a:t>
            </a:r>
            <a:r>
              <a:rPr lang="cs-CZ" sz="2800" dirty="0" smtClean="0"/>
              <a:t>zejména </a:t>
            </a:r>
            <a:r>
              <a:rPr lang="cs-CZ" sz="2800" dirty="0" smtClean="0"/>
              <a:t>v </a:t>
            </a:r>
            <a:r>
              <a:rPr lang="cs-CZ" sz="2800" dirty="0"/>
              <a:t>architektuře a pro </a:t>
            </a:r>
            <a:r>
              <a:rPr lang="cs-CZ" sz="2800" dirty="0" smtClean="0"/>
              <a:t>zvýraznění textury </a:t>
            </a:r>
            <a:r>
              <a:rPr lang="cs-CZ" sz="2800" dirty="0" smtClean="0"/>
              <a:t>povrchu.</a:t>
            </a:r>
            <a:endParaRPr lang="cs-CZ" sz="2800" dirty="0"/>
          </a:p>
          <a:p>
            <a:pPr algn="just">
              <a:buFont typeface="Arial" pitchFamily="34" charset="0"/>
              <a:buChar char="•"/>
            </a:pPr>
            <a:r>
              <a:rPr lang="pl-PL" sz="2800" dirty="0"/>
              <a:t> </a:t>
            </a:r>
            <a:r>
              <a:rPr lang="pl-PL" sz="2800" dirty="0" smtClean="0"/>
              <a:t>Vhodné </a:t>
            </a:r>
            <a:r>
              <a:rPr lang="pl-PL" sz="2800" dirty="0"/>
              <a:t>je i pro krajiny a </a:t>
            </a:r>
            <a:r>
              <a:rPr lang="pl-PL" sz="2800" dirty="0" smtClean="0"/>
              <a:t>zvýraznění </a:t>
            </a:r>
            <a:r>
              <a:rPr lang="cs-CZ" sz="2800" dirty="0" smtClean="0"/>
              <a:t>barevné </a:t>
            </a:r>
            <a:r>
              <a:rPr lang="cs-CZ" sz="2800" dirty="0" smtClean="0"/>
              <a:t>sytosti.</a:t>
            </a:r>
            <a:endParaRPr lang="cs-CZ" sz="2800" dirty="0"/>
          </a:p>
          <a:p>
            <a:pPr algn="just">
              <a:buFont typeface="Arial" pitchFamily="34" charset="0"/>
              <a:buChar char="•"/>
            </a:pPr>
            <a:r>
              <a:rPr lang="cs-CZ" sz="2800" dirty="0"/>
              <a:t> </a:t>
            </a:r>
            <a:r>
              <a:rPr lang="cs-CZ" sz="2800" dirty="0" smtClean="0"/>
              <a:t>Je </a:t>
            </a:r>
            <a:r>
              <a:rPr lang="cs-CZ" sz="2800" dirty="0"/>
              <a:t>náročnější na volbu </a:t>
            </a:r>
            <a:r>
              <a:rPr lang="cs-CZ" sz="2800" dirty="0" smtClean="0"/>
              <a:t>správné </a:t>
            </a:r>
            <a:r>
              <a:rPr lang="cs-CZ" sz="2800" dirty="0" smtClean="0"/>
              <a:t>expozice.</a:t>
            </a:r>
            <a:endParaRPr lang="cs-CZ" sz="2800" dirty="0" smtClean="0"/>
          </a:p>
          <a:p>
            <a:pPr algn="just">
              <a:buFont typeface="Arial" pitchFamily="34" charset="0"/>
              <a:buChar char="•"/>
            </a:pPr>
            <a:r>
              <a:rPr lang="cs-CZ" sz="2800" dirty="0"/>
              <a:t> </a:t>
            </a:r>
            <a:r>
              <a:rPr lang="cs-CZ" sz="2800" dirty="0" smtClean="0"/>
              <a:t>Při ateliérovém svícení dosáhneme </a:t>
            </a:r>
            <a:r>
              <a:rPr lang="cs-CZ" sz="2800" dirty="0"/>
              <a:t>kontrastního </a:t>
            </a:r>
            <a:r>
              <a:rPr lang="cs-CZ" sz="2800" dirty="0" smtClean="0"/>
              <a:t>světla použitím </a:t>
            </a:r>
            <a:r>
              <a:rPr lang="cs-CZ" sz="2800" dirty="0"/>
              <a:t>základních </a:t>
            </a:r>
            <a:r>
              <a:rPr lang="cs-CZ" sz="2800" dirty="0" smtClean="0"/>
              <a:t>reflektorů.</a:t>
            </a:r>
            <a:endParaRPr lang="cs-CZ" sz="28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635670"/>
          </a:xfrm>
        </p:spPr>
        <p:txBody>
          <a:bodyPr>
            <a:normAutofit/>
          </a:bodyPr>
          <a:lstStyle/>
          <a:p>
            <a:r>
              <a:rPr lang="cs-CZ" sz="2800" dirty="0" smtClean="0"/>
              <a:t>Kontrastní světlo</a:t>
            </a:r>
            <a:endParaRPr lang="cs-CZ" sz="2800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980728"/>
            <a:ext cx="7488187" cy="4992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ovéPole 5"/>
          <p:cNvSpPr txBox="1"/>
          <p:nvPr/>
        </p:nvSpPr>
        <p:spPr>
          <a:xfrm>
            <a:off x="827584" y="6165304"/>
            <a:ext cx="7242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i="1" dirty="0"/>
              <a:t>Kontrastní světlo ve fotografii </a:t>
            </a:r>
            <a:r>
              <a:rPr lang="cs-CZ" sz="2800" i="1" dirty="0" smtClean="0"/>
              <a:t>architektury.</a:t>
            </a:r>
            <a:endParaRPr lang="cs-CZ" sz="2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/>
              <a:t>Rozptýlené světlo</a:t>
            </a:r>
            <a:endParaRPr lang="cs-CZ" sz="32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323528" y="1435100"/>
            <a:ext cx="8280920" cy="4691063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 smtClean="0"/>
              <a:t> Jeho </a:t>
            </a:r>
            <a:r>
              <a:rPr lang="cs-CZ" sz="2800" dirty="0"/>
              <a:t>intenzita je </a:t>
            </a:r>
            <a:r>
              <a:rPr lang="cs-CZ" sz="2800" dirty="0" smtClean="0"/>
              <a:t>rovnoměrně </a:t>
            </a:r>
            <a:r>
              <a:rPr lang="pl-PL" sz="2800" dirty="0" smtClean="0"/>
              <a:t>rozprostřena </a:t>
            </a:r>
            <a:r>
              <a:rPr lang="pl-PL" sz="2800" dirty="0" smtClean="0"/>
              <a:t>po </a:t>
            </a:r>
            <a:r>
              <a:rPr lang="pl-PL" sz="2800" dirty="0"/>
              <a:t>scéně </a:t>
            </a:r>
            <a:endParaRPr lang="pl-PL" sz="2800" dirty="0" smtClean="0"/>
          </a:p>
          <a:p>
            <a:r>
              <a:rPr lang="pl-PL" sz="2800" dirty="0" smtClean="0"/>
              <a:t>a </a:t>
            </a:r>
            <a:r>
              <a:rPr lang="pl-PL" sz="2800" dirty="0" smtClean="0"/>
              <a:t>vykresluje </a:t>
            </a:r>
            <a:r>
              <a:rPr lang="cs-CZ" sz="2800" dirty="0" smtClean="0"/>
              <a:t>měkké </a:t>
            </a:r>
            <a:r>
              <a:rPr lang="cs-CZ" sz="2800" dirty="0"/>
              <a:t>stíny</a:t>
            </a:r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V</a:t>
            </a:r>
            <a:r>
              <a:rPr lang="pt-BR" sz="2800" dirty="0" smtClean="0"/>
              <a:t> </a:t>
            </a:r>
            <a:r>
              <a:rPr lang="cs-CZ" sz="2800" dirty="0" smtClean="0"/>
              <a:t>ex</a:t>
            </a:r>
            <a:r>
              <a:rPr lang="pt-BR" sz="2800" dirty="0" smtClean="0"/>
              <a:t>teriéru </a:t>
            </a:r>
            <a:r>
              <a:rPr lang="pt-BR" sz="2800" dirty="0"/>
              <a:t>se s </a:t>
            </a:r>
            <a:r>
              <a:rPr lang="pt-BR" sz="2800" dirty="0" smtClean="0"/>
              <a:t>ním</a:t>
            </a:r>
            <a:r>
              <a:rPr lang="cs-CZ" sz="2800" dirty="0" smtClean="0"/>
              <a:t> </a:t>
            </a:r>
            <a:r>
              <a:rPr lang="pt-BR" sz="2800" dirty="0" smtClean="0"/>
              <a:t>setkáme</a:t>
            </a:r>
            <a:r>
              <a:rPr lang="cs-CZ" sz="2800" dirty="0" smtClean="0"/>
              <a:t> při </a:t>
            </a:r>
            <a:r>
              <a:rPr lang="cs-CZ" sz="2800" dirty="0"/>
              <a:t>mírné oblačnosti, kdy </a:t>
            </a:r>
            <a:r>
              <a:rPr lang="cs-CZ" sz="2800" dirty="0" smtClean="0"/>
              <a:t>je intenzita </a:t>
            </a:r>
            <a:r>
              <a:rPr lang="cs-CZ" sz="2800" dirty="0"/>
              <a:t>světla ještě </a:t>
            </a:r>
            <a:r>
              <a:rPr lang="cs-CZ" sz="2800" dirty="0" smtClean="0"/>
              <a:t>dostatečně silná</a:t>
            </a:r>
            <a:endParaRPr lang="cs-CZ" sz="2800" dirty="0"/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V </a:t>
            </a:r>
            <a:r>
              <a:rPr lang="cs-CZ" sz="2800" dirty="0"/>
              <a:t>ateliéru dosáhneme </a:t>
            </a:r>
            <a:r>
              <a:rPr lang="cs-CZ" sz="2800" dirty="0" smtClean="0"/>
              <a:t>rozptýleného světla </a:t>
            </a:r>
            <a:r>
              <a:rPr lang="cs-CZ" sz="2800" dirty="0"/>
              <a:t>pomocí softboxů</a:t>
            </a:r>
            <a:r>
              <a:rPr lang="cs-CZ" sz="2800" dirty="0" smtClean="0"/>
              <a:t>, fotografických </a:t>
            </a:r>
            <a:r>
              <a:rPr lang="cs-CZ" sz="2800" dirty="0"/>
              <a:t>deštníků </a:t>
            </a:r>
            <a:r>
              <a:rPr lang="cs-CZ" sz="2800" dirty="0" smtClean="0"/>
              <a:t>nebo použitím </a:t>
            </a:r>
            <a:r>
              <a:rPr lang="cs-CZ" sz="2800" dirty="0"/>
              <a:t>pauzovacího papíru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563662"/>
          </a:xfrm>
        </p:spPr>
        <p:txBody>
          <a:bodyPr>
            <a:normAutofit/>
          </a:bodyPr>
          <a:lstStyle/>
          <a:p>
            <a:r>
              <a:rPr lang="cs-CZ" sz="2800" dirty="0" smtClean="0"/>
              <a:t>Rozptýlené světlo</a:t>
            </a:r>
            <a:endParaRPr lang="cs-CZ" sz="2800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9467" y="836712"/>
            <a:ext cx="6392893" cy="4261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ovéPole 5"/>
          <p:cNvSpPr txBox="1"/>
          <p:nvPr/>
        </p:nvSpPr>
        <p:spPr>
          <a:xfrm>
            <a:off x="323528" y="5284365"/>
            <a:ext cx="83838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800" i="1" dirty="0"/>
              <a:t>Rozptýlené světlo s měkčími stíny je vhodné pro portrétní fotografii - snímek působí měkčeji, je to </a:t>
            </a:r>
            <a:r>
              <a:rPr lang="cs-CZ" sz="2800" i="1" dirty="0" smtClean="0"/>
              <a:t>dobrá volba </a:t>
            </a:r>
            <a:r>
              <a:rPr lang="cs-CZ" sz="2800" i="1" dirty="0"/>
              <a:t>zvláště pro portréty něžného </a:t>
            </a:r>
            <a:r>
              <a:rPr lang="cs-CZ" sz="2800" i="1" dirty="0" smtClean="0"/>
              <a:t>pohlaví.</a:t>
            </a:r>
            <a:endParaRPr lang="cs-CZ" sz="28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/>
              <a:t>Ploché světlo</a:t>
            </a:r>
            <a:endParaRPr lang="cs-CZ" sz="32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546249"/>
            <a:ext cx="8363272" cy="4691063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 smtClean="0"/>
              <a:t> Intenzita </a:t>
            </a:r>
            <a:r>
              <a:rPr lang="cs-CZ" sz="2800" dirty="0"/>
              <a:t>světla je </a:t>
            </a:r>
            <a:r>
              <a:rPr lang="cs-CZ" sz="2800" dirty="0" smtClean="0"/>
              <a:t>nízká, nevykresluje </a:t>
            </a:r>
            <a:r>
              <a:rPr lang="cs-CZ" sz="2800" dirty="0"/>
              <a:t>textury, </a:t>
            </a:r>
            <a:r>
              <a:rPr lang="cs-CZ" sz="2800" dirty="0" smtClean="0"/>
              <a:t>chybí kresba </a:t>
            </a:r>
            <a:r>
              <a:rPr lang="cs-CZ" sz="2800" dirty="0"/>
              <a:t>ve </a:t>
            </a:r>
            <a:r>
              <a:rPr lang="cs-CZ" sz="2800" dirty="0" smtClean="0"/>
              <a:t>stínech.</a:t>
            </a:r>
            <a:endParaRPr lang="cs-CZ" sz="2800" dirty="0"/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V </a:t>
            </a:r>
            <a:r>
              <a:rPr lang="cs-CZ" sz="2800" dirty="0"/>
              <a:t>exteriéru je </a:t>
            </a:r>
            <a:r>
              <a:rPr lang="cs-CZ" sz="2800" dirty="0" smtClean="0"/>
              <a:t>charakteristické pro </a:t>
            </a:r>
            <a:r>
              <a:rPr lang="cs-CZ" sz="2800" dirty="0"/>
              <a:t>období mlh nebo při </a:t>
            </a:r>
            <a:r>
              <a:rPr lang="cs-CZ" sz="2800" dirty="0" smtClean="0"/>
              <a:t>silné oblačnosti.</a:t>
            </a:r>
            <a:endParaRPr lang="cs-CZ" sz="2800" dirty="0"/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Využívá </a:t>
            </a:r>
            <a:r>
              <a:rPr lang="cs-CZ" sz="2800" dirty="0"/>
              <a:t>se k ozvláštnění </a:t>
            </a:r>
            <a:r>
              <a:rPr lang="cs-CZ" sz="2800" dirty="0" smtClean="0"/>
              <a:t>nálady snímku.</a:t>
            </a:r>
            <a:endParaRPr lang="cs-CZ" sz="28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635670"/>
          </a:xfrm>
        </p:spPr>
        <p:txBody>
          <a:bodyPr>
            <a:normAutofit/>
          </a:bodyPr>
          <a:lstStyle/>
          <a:p>
            <a:r>
              <a:rPr lang="cs-CZ" sz="2800" dirty="0" smtClean="0"/>
              <a:t>Ploché světlo</a:t>
            </a:r>
            <a:endParaRPr lang="cs-CZ" sz="2800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2886" y="974955"/>
            <a:ext cx="5827466" cy="43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ovéPole 5"/>
          <p:cNvSpPr txBox="1"/>
          <p:nvPr/>
        </p:nvSpPr>
        <p:spPr>
          <a:xfrm>
            <a:off x="251520" y="5373216"/>
            <a:ext cx="87439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800" i="1" dirty="0"/>
              <a:t>Ploché světlo má svou nezaměnitelnou atmosféru, ale musí se </a:t>
            </a:r>
            <a:r>
              <a:rPr lang="cs-CZ" sz="2800" i="1" dirty="0" smtClean="0"/>
              <a:t>s </a:t>
            </a:r>
            <a:r>
              <a:rPr lang="cs-CZ" sz="2800" i="1" dirty="0"/>
              <a:t>ním pracovat opatrně, aby </a:t>
            </a:r>
            <a:r>
              <a:rPr lang="cs-CZ" sz="2800" i="1" dirty="0" smtClean="0"/>
              <a:t>nevznikla plochá </a:t>
            </a:r>
            <a:r>
              <a:rPr lang="cs-CZ" sz="2800" i="1" dirty="0"/>
              <a:t>fotografie bez </a:t>
            </a:r>
            <a:r>
              <a:rPr lang="cs-CZ" sz="2800" i="1" dirty="0" smtClean="0"/>
              <a:t>atmosféry.</a:t>
            </a:r>
            <a:endParaRPr lang="cs-CZ" sz="28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dirty="0" smtClean="0"/>
              <a:t>Teplota chromatičnosti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800" dirty="0" smtClean="0"/>
              <a:t>Je </a:t>
            </a:r>
            <a:r>
              <a:rPr lang="cs-CZ" sz="2800" dirty="0"/>
              <a:t>pro nás velmi důležitá zvláště v </a:t>
            </a:r>
            <a:r>
              <a:rPr lang="cs-CZ" sz="2800" dirty="0" smtClean="0"/>
              <a:t>barevné fotografii </a:t>
            </a:r>
            <a:r>
              <a:rPr lang="cs-CZ" sz="2800" dirty="0"/>
              <a:t>pro správné podání barev. Sluneční </a:t>
            </a:r>
            <a:r>
              <a:rPr lang="cs-CZ" sz="2800" dirty="0" smtClean="0"/>
              <a:t>svit má </a:t>
            </a:r>
            <a:r>
              <a:rPr lang="cs-CZ" sz="2800" dirty="0"/>
              <a:t>po celém spektru stejnou intenzitu </a:t>
            </a:r>
            <a:r>
              <a:rPr lang="cs-CZ" sz="2800" dirty="0" smtClean="0"/>
              <a:t>světla. Ostatní </a:t>
            </a:r>
            <a:r>
              <a:rPr lang="cs-CZ" sz="2800" dirty="0"/>
              <a:t>umělé zdroje se mu jen snaží </a:t>
            </a:r>
            <a:r>
              <a:rPr lang="cs-CZ" sz="2800" dirty="0" smtClean="0"/>
              <a:t>přiblížit. </a:t>
            </a:r>
          </a:p>
          <a:p>
            <a:r>
              <a:rPr lang="pt-BR" sz="2800" dirty="0" smtClean="0"/>
              <a:t>Barevná </a:t>
            </a:r>
            <a:r>
              <a:rPr lang="pt-BR" sz="2800" dirty="0"/>
              <a:t>teplota se udává v </a:t>
            </a:r>
            <a:r>
              <a:rPr lang="cs-CZ" sz="2800" dirty="0" smtClean="0"/>
              <a:t>K</a:t>
            </a:r>
            <a:r>
              <a:rPr lang="pt-BR" sz="2800" dirty="0" smtClean="0"/>
              <a:t>elvinech </a:t>
            </a:r>
            <a:r>
              <a:rPr lang="pt-BR" sz="2800" dirty="0"/>
              <a:t>(°K)</a:t>
            </a:r>
          </a:p>
          <a:p>
            <a:r>
              <a:rPr lang="cs-CZ" sz="2800" dirty="0" smtClean="0"/>
              <a:t>Rozsah </a:t>
            </a:r>
            <a:r>
              <a:rPr lang="cs-CZ" sz="2800" dirty="0"/>
              <a:t>teploty barev je </a:t>
            </a:r>
            <a:r>
              <a:rPr lang="cs-CZ" sz="2800" dirty="0" smtClean="0"/>
              <a:t>velmi </a:t>
            </a:r>
            <a:r>
              <a:rPr lang="cs-CZ" sz="2800" dirty="0" smtClean="0"/>
              <a:t>široký: </a:t>
            </a:r>
            <a:r>
              <a:rPr lang="pl-PL" sz="2800" dirty="0" smtClean="0"/>
              <a:t>od </a:t>
            </a:r>
            <a:r>
              <a:rPr lang="pl-PL" sz="2800" dirty="0"/>
              <a:t>1800 do 20 </a:t>
            </a:r>
            <a:r>
              <a:rPr lang="pl-PL" sz="2800" dirty="0" smtClean="0"/>
              <a:t>000°K</a:t>
            </a:r>
            <a:r>
              <a:rPr lang="pl-PL" sz="2800" dirty="0" smtClean="0"/>
              <a:t>.</a:t>
            </a:r>
          </a:p>
          <a:p>
            <a:r>
              <a:rPr lang="cs-CZ" sz="2800" dirty="0" smtClean="0"/>
              <a:t>Teplotu světla můžeme změřit pomocí </a:t>
            </a:r>
            <a:r>
              <a:rPr lang="cs-CZ" sz="2800" dirty="0" err="1" smtClean="0"/>
              <a:t>colormetru</a:t>
            </a:r>
            <a:r>
              <a:rPr lang="cs-CZ" sz="2800" dirty="0" smtClean="0"/>
              <a:t>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dirty="0" smtClean="0"/>
              <a:t>Teplota chromatičnosti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cs-CZ" sz="2800" dirty="0" smtClean="0"/>
              <a:t>Barevnou </a:t>
            </a:r>
            <a:r>
              <a:rPr lang="cs-CZ" sz="2800" dirty="0"/>
              <a:t>teplotu nastavujeme buď </a:t>
            </a:r>
            <a:r>
              <a:rPr lang="cs-CZ" sz="2800" dirty="0" smtClean="0"/>
              <a:t>předvolenou automatikou </a:t>
            </a:r>
            <a:r>
              <a:rPr lang="cs-CZ" sz="2800" dirty="0"/>
              <a:t>fotoaparátu nebo ručně. Při </a:t>
            </a:r>
            <a:r>
              <a:rPr lang="cs-CZ" sz="2800" dirty="0" smtClean="0"/>
              <a:t>digitálním záznamu </a:t>
            </a:r>
            <a:r>
              <a:rPr lang="cs-CZ" sz="2800" dirty="0"/>
              <a:t>obrazu ji můžeme následně </a:t>
            </a:r>
            <a:r>
              <a:rPr lang="cs-CZ" sz="2800" dirty="0" smtClean="0"/>
              <a:t>upravit pomocí </a:t>
            </a:r>
            <a:r>
              <a:rPr lang="cs-CZ" sz="2800" dirty="0"/>
              <a:t>editačních </a:t>
            </a:r>
            <a:r>
              <a:rPr lang="cs-CZ" sz="2800" dirty="0" smtClean="0"/>
              <a:t>programů.</a:t>
            </a:r>
            <a:endParaRPr lang="cs-CZ" sz="28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2"/>
          <p:cNvSpPr txBox="1"/>
          <p:nvPr/>
        </p:nvSpPr>
        <p:spPr>
          <a:xfrm>
            <a:off x="428596" y="332656"/>
            <a:ext cx="82868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cs-CZ" sz="2800" dirty="0" smtClean="0"/>
              <a:t>Zdroje</a:t>
            </a:r>
          </a:p>
          <a:p>
            <a:pPr algn="just"/>
            <a:endParaRPr lang="cs-CZ" sz="2800" dirty="0"/>
          </a:p>
          <a:p>
            <a:pPr algn="just"/>
            <a:r>
              <a:rPr lang="cs-CZ" sz="2800" dirty="0" smtClean="0"/>
              <a:t>Autorem textů, obrázků a grafického uspořádání je Lukáš Veverka a MgA. Eliška Jílková, kteří souhlasí s jejich zveřejněním na Metodickém portálu. Všechny použité ilustrativní obrázky jsou vlastní tvorbou autorů.</a:t>
            </a:r>
            <a:endParaRPr lang="cs-CZ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1526</Words>
  <Application>Microsoft Office PowerPoint</Application>
  <PresentationFormat>Předvádění na obrazovce (4:3)</PresentationFormat>
  <Paragraphs>179</Paragraphs>
  <Slides>44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44</vt:i4>
      </vt:variant>
    </vt:vector>
  </HeadingPairs>
  <TitlesOfParts>
    <vt:vector size="45" baseType="lpstr">
      <vt:lpstr>Motiv sady Office</vt:lpstr>
      <vt:lpstr>Světlo ve fotografii</vt:lpstr>
      <vt:lpstr>Anotace</vt:lpstr>
      <vt:lpstr>Snímek 3</vt:lpstr>
      <vt:lpstr>Světlo ve fotografii</vt:lpstr>
      <vt:lpstr>Zdroje světla</vt:lpstr>
      <vt:lpstr>Zdroje světla  - přírodní</vt:lpstr>
      <vt:lpstr>Zdroje světla  - přírodní</vt:lpstr>
      <vt:lpstr>Přírodní – denní </vt:lpstr>
      <vt:lpstr>Přírodní – denní </vt:lpstr>
      <vt:lpstr>Přírodní – ranní a večerní</vt:lpstr>
      <vt:lpstr>Přírodní – ranní a večerní</vt:lpstr>
      <vt:lpstr>Přírodní - noční</vt:lpstr>
      <vt:lpstr>Přírodní - noční</vt:lpstr>
      <vt:lpstr>Zdroje světla  - umělé</vt:lpstr>
      <vt:lpstr>Zdroje světla  - umělé</vt:lpstr>
      <vt:lpstr>Snímek 16</vt:lpstr>
      <vt:lpstr>Snímek 17</vt:lpstr>
      <vt:lpstr>Snímek 18</vt:lpstr>
      <vt:lpstr>Snímek 19</vt:lpstr>
      <vt:lpstr>Blesky</vt:lpstr>
      <vt:lpstr>Blesky</vt:lpstr>
      <vt:lpstr>Směr světla</vt:lpstr>
      <vt:lpstr>Směr světla</vt:lpstr>
      <vt:lpstr>Horní světlo</vt:lpstr>
      <vt:lpstr>Horní světlo</vt:lpstr>
      <vt:lpstr>Spodní světlo</vt:lpstr>
      <vt:lpstr>Spodní světlo</vt:lpstr>
      <vt:lpstr>Přímé světlo</vt:lpstr>
      <vt:lpstr>Přímé světlo</vt:lpstr>
      <vt:lpstr>Boční světlo</vt:lpstr>
      <vt:lpstr>Boční světlo</vt:lpstr>
      <vt:lpstr>Kontrasvětlo</vt:lpstr>
      <vt:lpstr>Kontrasvětlo</vt:lpstr>
      <vt:lpstr>Charakter světla</vt:lpstr>
      <vt:lpstr>Charakter světla</vt:lpstr>
      <vt:lpstr>Kontrastní světlo</vt:lpstr>
      <vt:lpstr>Kontrastní světlo</vt:lpstr>
      <vt:lpstr>Rozptýlené světlo</vt:lpstr>
      <vt:lpstr>Rozptýlené světlo</vt:lpstr>
      <vt:lpstr>Ploché světlo</vt:lpstr>
      <vt:lpstr>Ploché světlo</vt:lpstr>
      <vt:lpstr>Teplota chromatičnosti</vt:lpstr>
      <vt:lpstr>Teplota chromatičnosti</vt:lpstr>
      <vt:lpstr>Snímek 44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Světlo ve fotografii</dc:title>
  <dc:creator>Atropos;ELISKA_JILKOVA</dc:creator>
  <dc:description>Autorem materiálu a všech jeho částí, není-li uvedeno jinak, je Lukáš Veverka a MgA. Eliška Jílková._x000b_Dostupné z Metodického portálu www.rvp.cz ; ISSN 1802-4785. Provozuje Národní ústav pro vzdělávání, školské poradenské zařízení a zařízení pro další vzdělávání pedagogických pracovníků (NÚV).</dc:description>
  <cp:lastModifiedBy>Atropos</cp:lastModifiedBy>
  <cp:revision>37</cp:revision>
  <dcterms:created xsi:type="dcterms:W3CDTF">2014-04-25T21:31:36Z</dcterms:created>
  <dcterms:modified xsi:type="dcterms:W3CDTF">2014-06-08T08:28:01Z</dcterms:modified>
</cp:coreProperties>
</file>