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73" r:id="rId11"/>
    <p:sldId id="264" r:id="rId12"/>
    <p:sldId id="265" r:id="rId13"/>
    <p:sldId id="274" r:id="rId14"/>
    <p:sldId id="266" r:id="rId15"/>
    <p:sldId id="267" r:id="rId16"/>
    <p:sldId id="275" r:id="rId17"/>
    <p:sldId id="268" r:id="rId18"/>
    <p:sldId id="276" r:id="rId19"/>
    <p:sldId id="269" r:id="rId20"/>
    <p:sldId id="270" r:id="rId21"/>
    <p:sldId id="277" r:id="rId22"/>
    <p:sldId id="271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8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48176-0BDF-4494-A60A-8FE612E36E08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16050-F5D8-473C-B56F-7FA6F5A4ED45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79FAA-652A-40D4-BB1E-F2BC4D2DA5AE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4117D-874F-4B22-B9FC-14F1F660435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Vznik digitálního obrazu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Fotografické snímací čipy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/>
        </p:nvSpPr>
        <p:spPr>
          <a:xfrm>
            <a:off x="827882" y="6421461"/>
            <a:ext cx="74882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cs-CZ" sz="1100" i="1" dirty="0"/>
              <a:t>Autorem materiálu a všech jeho částí, není-li uvedeno jinak, je </a:t>
            </a:r>
            <a:r>
              <a:rPr lang="cs-CZ" sz="1100" i="1" dirty="0" smtClean="0"/>
              <a:t>Lukáš Veverka a MgA. Eliška Jílková.</a:t>
            </a:r>
            <a:r>
              <a:rPr lang="cs-CZ" sz="1100" i="1" dirty="0"/>
              <a:t/>
            </a:r>
            <a:br>
              <a:rPr lang="cs-CZ" sz="1100" i="1" dirty="0"/>
            </a:br>
            <a:r>
              <a:rPr lang="cs-CZ" sz="1100" i="1" dirty="0"/>
              <a:t>Dostupné z Metodického portálu www.</a:t>
            </a:r>
            <a:r>
              <a:rPr lang="cs-CZ" sz="1100" i="1" dirty="0" err="1"/>
              <a:t>rvp.cz</a:t>
            </a:r>
            <a:r>
              <a:rPr lang="cs-CZ" sz="1100" i="1" dirty="0"/>
              <a:t> ; ISSN 1802-4785. Provozuje Národní ústav pro vzdělávání, školské poradenské zařízení a zařízení pro další vzdělávání pedagogických pracovníků (NÚV).</a:t>
            </a:r>
          </a:p>
          <a:p>
            <a:endParaRPr lang="cs-CZ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dirty="0" smtClean="0"/>
              <a:t>Anotace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Obsah této prezentace je určen k základnímu seznámení studentů s tématem vzniku digitálního obrazu a stavbou fotografických snímacích čipů.</a:t>
            </a:r>
          </a:p>
          <a:p>
            <a:r>
              <a:rPr lang="cs-CZ" sz="2400" dirty="0" smtClean="0"/>
              <a:t>Prezentace slouží k dokreslení výkladu vyučujícího, který výklad může rozšířit podle úrovně znalostí studentů.</a:t>
            </a:r>
          </a:p>
          <a:p>
            <a:r>
              <a:rPr lang="cs-CZ" sz="2400" dirty="0" smtClean="0"/>
              <a:t>Doporučené je i problematiku vzniku digitálního obrazu ve fotografii propojit s názornými ukázkami během praktické výuky.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299604"/>
            <a:ext cx="4536504" cy="968006"/>
          </a:xfrm>
          <a:prstGeom prst="rect">
            <a:avLst/>
          </a:prstGeom>
        </p:spPr>
      </p:pic>
      <p:graphicFrame>
        <p:nvGraphicFramePr>
          <p:cNvPr id="3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21633834"/>
              </p:ext>
            </p:extLst>
          </p:nvPr>
        </p:nvGraphicFramePr>
        <p:xfrm>
          <a:off x="457200" y="1600200"/>
          <a:ext cx="8229600" cy="498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PROJEKT MŠMT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Název projektu školy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Vybavení odborných učeben moderními technologiemi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Registrační</a:t>
                      </a:r>
                      <a:r>
                        <a:rPr lang="cs-CZ" baseline="0" dirty="0" smtClean="0"/>
                        <a:t> číslo projektu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CZ.1.07/1.5.00/34.0432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Anotace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Vznik digitálního obrazu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Klíčová slova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Snímač,</a:t>
                      </a:r>
                      <a:r>
                        <a:rPr lang="cs-CZ" baseline="0" dirty="0" smtClean="0"/>
                        <a:t> čip, vznik digitálního obrazu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Předmět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Technika</a:t>
                      </a:r>
                      <a:r>
                        <a:rPr lang="cs-CZ" baseline="0" dirty="0" smtClean="0"/>
                        <a:t> a technologie fotografie, praktická výuka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Autor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Lukáš</a:t>
                      </a:r>
                      <a:r>
                        <a:rPr lang="cs-CZ" baseline="0" dirty="0" smtClean="0"/>
                        <a:t> Veverka, MgA. Eliška Jílková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učebního materiálu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Prezentace, výklad,</a:t>
                      </a:r>
                      <a:r>
                        <a:rPr lang="cs-CZ" baseline="0" dirty="0" smtClean="0"/>
                        <a:t> foto. Praxe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Potřebné pomůcky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Interaktivní</a:t>
                      </a:r>
                      <a:r>
                        <a:rPr lang="cs-CZ" baseline="0" dirty="0" smtClean="0"/>
                        <a:t> tabule, fotoaparát, Pc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Cílová</a:t>
                      </a:r>
                      <a:r>
                        <a:rPr lang="cs-CZ" baseline="0" dirty="0" smtClean="0"/>
                        <a:t> skupina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Žáci střední školy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interaktivity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Výklad pomocí prezentace,</a:t>
                      </a:r>
                      <a:r>
                        <a:rPr lang="cs-CZ" baseline="0" dirty="0" smtClean="0"/>
                        <a:t> procvičení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Zdroje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Autorská</a:t>
                      </a:r>
                      <a:r>
                        <a:rPr lang="cs-CZ" baseline="0" dirty="0" smtClean="0"/>
                        <a:t> práce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670"/>
          </a:xfrm>
        </p:spPr>
        <p:txBody>
          <a:bodyPr>
            <a:noAutofit/>
          </a:bodyPr>
          <a:lstStyle/>
          <a:p>
            <a:r>
              <a:rPr lang="cs-CZ" sz="2800" dirty="0" smtClean="0"/>
              <a:t>Vznik snímku</a:t>
            </a:r>
            <a:endParaRPr lang="cs-CZ" sz="28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512" y="970185"/>
            <a:ext cx="4320480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Základní </a:t>
            </a:r>
            <a:r>
              <a:rPr lang="cs-CZ" sz="2800" dirty="0"/>
              <a:t>konstrukce </a:t>
            </a:r>
            <a:r>
              <a:rPr lang="cs-CZ" sz="2800" dirty="0" smtClean="0"/>
              <a:t>digitálního přístroje vychází </a:t>
            </a:r>
            <a:r>
              <a:rPr lang="cs-CZ" sz="2800" dirty="0"/>
              <a:t>z </a:t>
            </a:r>
            <a:r>
              <a:rPr lang="cs-CZ" sz="2800" dirty="0" smtClean="0"/>
              <a:t>klasického kinofilmového fotoaparátu.</a:t>
            </a:r>
            <a:endParaRPr lang="cs-CZ" sz="2800" dirty="0"/>
          </a:p>
          <a:p>
            <a:r>
              <a:rPr lang="pl-PL" sz="2800" dirty="0" smtClean="0"/>
              <a:t>Zasadní rozdíl </a:t>
            </a:r>
            <a:r>
              <a:rPr lang="pl-PL" sz="2800" dirty="0"/>
              <a:t>je však v </a:t>
            </a:r>
            <a:r>
              <a:rPr lang="pl-PL" sz="2800" dirty="0" smtClean="0"/>
              <a:t>druhu použití z</a:t>
            </a:r>
            <a:r>
              <a:rPr lang="cs-CZ" sz="2800" dirty="0" smtClean="0"/>
              <a:t>áznamového média</a:t>
            </a:r>
            <a:r>
              <a:rPr lang="cs-CZ" sz="2800" dirty="0"/>
              <a:t>. V </a:t>
            </a:r>
            <a:r>
              <a:rPr lang="cs-CZ" sz="2800" dirty="0" smtClean="0"/>
              <a:t>digitální fotografii </a:t>
            </a:r>
            <a:r>
              <a:rPr lang="cs-CZ" sz="2800" dirty="0"/>
              <a:t>k tomu </a:t>
            </a:r>
            <a:r>
              <a:rPr lang="cs-CZ" sz="2800" dirty="0" smtClean="0"/>
              <a:t>slouží světlocitlivé </a:t>
            </a:r>
            <a:r>
              <a:rPr lang="cs-CZ" sz="2800" dirty="0"/>
              <a:t>čipy, </a:t>
            </a:r>
            <a:r>
              <a:rPr lang="cs-CZ" sz="2800" dirty="0" smtClean="0"/>
              <a:t>které vycházejí z fotoelektrického jevu.</a:t>
            </a:r>
            <a:endParaRPr lang="cs-CZ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284984"/>
            <a:ext cx="3178696" cy="235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4644008" y="5642084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Světlo dopadající na </a:t>
            </a:r>
            <a:r>
              <a:rPr lang="cs-CZ" sz="2800" i="1" dirty="0" smtClean="0"/>
              <a:t>snímač.</a:t>
            </a:r>
            <a:endParaRPr lang="cs-CZ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95536" y="1017565"/>
            <a:ext cx="8424936" cy="5147739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Během </a:t>
            </a:r>
            <a:r>
              <a:rPr lang="cs-CZ" sz="2800" dirty="0"/>
              <a:t>expozice, kdy </a:t>
            </a:r>
            <a:r>
              <a:rPr lang="cs-CZ" sz="2800" dirty="0" smtClean="0"/>
              <a:t>světlo prochází </a:t>
            </a:r>
            <a:r>
              <a:rPr lang="cs-CZ" sz="2800" dirty="0"/>
              <a:t>optickou </a:t>
            </a:r>
            <a:r>
              <a:rPr lang="cs-CZ" sz="2800" dirty="0" smtClean="0"/>
              <a:t>soustavou </a:t>
            </a:r>
            <a:r>
              <a:rPr lang="pl-PL" sz="2800" dirty="0" smtClean="0"/>
              <a:t>(objektivem</a:t>
            </a:r>
            <a:r>
              <a:rPr lang="pl-PL" sz="2800" dirty="0"/>
              <a:t>) </a:t>
            </a:r>
            <a:r>
              <a:rPr lang="pl-PL" sz="2800" dirty="0" smtClean="0"/>
              <a:t>a dopadá na </a:t>
            </a:r>
            <a:r>
              <a:rPr lang="pl-PL" sz="2800" dirty="0"/>
              <a:t>čip, </a:t>
            </a:r>
            <a:r>
              <a:rPr lang="pl-PL" sz="2800" dirty="0" smtClean="0"/>
              <a:t>který je </a:t>
            </a:r>
            <a:r>
              <a:rPr lang="cs-CZ" sz="2800" dirty="0" smtClean="0"/>
              <a:t>tvořen světlocitlivými buňkami (pixely), </a:t>
            </a:r>
            <a:r>
              <a:rPr lang="cs-CZ" sz="2800" dirty="0"/>
              <a:t>je </a:t>
            </a:r>
            <a:r>
              <a:rPr lang="cs-CZ" sz="2800" dirty="0" smtClean="0"/>
              <a:t>světelná energie převáděna </a:t>
            </a:r>
            <a:r>
              <a:rPr lang="cs-CZ" sz="2800" dirty="0"/>
              <a:t>na </a:t>
            </a:r>
            <a:r>
              <a:rPr lang="cs-CZ" sz="2800" dirty="0" smtClean="0"/>
              <a:t>elektrické </a:t>
            </a:r>
            <a:r>
              <a:rPr lang="pl-PL" sz="2800" dirty="0" smtClean="0"/>
              <a:t>signály</a:t>
            </a:r>
            <a:r>
              <a:rPr lang="pl-PL" sz="2800" dirty="0"/>
              <a:t>. Zde však, na </a:t>
            </a:r>
            <a:r>
              <a:rPr lang="pl-PL" sz="2800" dirty="0" smtClean="0"/>
              <a:t>rozdíl od </a:t>
            </a:r>
            <a:r>
              <a:rPr lang="cs-CZ" sz="2800" dirty="0" smtClean="0"/>
              <a:t>fotoelektrického jevu, nepokračují </a:t>
            </a:r>
            <a:r>
              <a:rPr lang="pl-PL" sz="2800" dirty="0" smtClean="0"/>
              <a:t>dále </a:t>
            </a:r>
            <a:r>
              <a:rPr lang="pl-PL" sz="2800" dirty="0"/>
              <a:t>volně do obvodu, ale </a:t>
            </a:r>
            <a:r>
              <a:rPr lang="pl-PL" sz="2800" dirty="0" smtClean="0"/>
              <a:t>jsou </a:t>
            </a:r>
            <a:r>
              <a:rPr lang="cs-CZ" sz="2800" dirty="0" smtClean="0"/>
              <a:t>drženy </a:t>
            </a:r>
            <a:r>
              <a:rPr lang="cs-CZ" sz="2800" dirty="0"/>
              <a:t>v </a:t>
            </a:r>
            <a:r>
              <a:rPr lang="cs-CZ" sz="2800" dirty="0" smtClean="0"/>
              <a:t>izolovaných nábojových zásobnicích </a:t>
            </a:r>
            <a:r>
              <a:rPr lang="cs-CZ" sz="2800" dirty="0"/>
              <a:t>v elektricky </a:t>
            </a:r>
            <a:r>
              <a:rPr lang="cs-CZ" sz="2800" dirty="0" smtClean="0"/>
              <a:t>izolované struktuře čipu.</a:t>
            </a:r>
            <a:endParaRPr lang="cs-CZ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7544" y="548680"/>
            <a:ext cx="8136904" cy="5840435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dirty="0" smtClean="0"/>
              <a:t>Po ukončení </a:t>
            </a:r>
            <a:r>
              <a:rPr lang="cs-CZ" sz="2800" dirty="0"/>
              <a:t>expozice (</a:t>
            </a:r>
            <a:r>
              <a:rPr lang="cs-CZ" sz="2800" dirty="0" smtClean="0"/>
              <a:t>uzavření závěrky a tím tedy zamezení průniku </a:t>
            </a:r>
            <a:r>
              <a:rPr lang="pl-PL" sz="2800" dirty="0" smtClean="0"/>
              <a:t>světla </a:t>
            </a:r>
            <a:r>
              <a:rPr lang="pl-PL" sz="2800" dirty="0"/>
              <a:t>na čip) jsou </a:t>
            </a:r>
            <a:r>
              <a:rPr lang="pl-PL" sz="2800" dirty="0" smtClean="0"/>
              <a:t>náboje </a:t>
            </a:r>
            <a:br>
              <a:rPr lang="pl-PL" sz="2800" dirty="0" smtClean="0"/>
            </a:br>
            <a:r>
              <a:rPr lang="cs-CZ" sz="2800" dirty="0" smtClean="0"/>
              <a:t>z </a:t>
            </a:r>
            <a:r>
              <a:rPr lang="cs-CZ" sz="2800" dirty="0"/>
              <a:t>čipu </a:t>
            </a:r>
            <a:r>
              <a:rPr lang="cs-CZ" sz="2800" dirty="0" smtClean="0"/>
              <a:t>odváděny postupně k dalšímu zpracováni</a:t>
            </a:r>
            <a:r>
              <a:rPr lang="cs-CZ" sz="2800" dirty="0"/>
              <a:t>, </a:t>
            </a:r>
            <a:r>
              <a:rPr lang="cs-CZ" sz="2800" dirty="0" smtClean="0"/>
              <a:t>kde jsou </a:t>
            </a:r>
            <a:r>
              <a:rPr lang="cs-CZ" sz="2800" dirty="0"/>
              <a:t>za pomoci </a:t>
            </a:r>
            <a:r>
              <a:rPr lang="cs-CZ" sz="2800" dirty="0" smtClean="0"/>
              <a:t>speciálního zesilovače </a:t>
            </a:r>
            <a:r>
              <a:rPr lang="cs-CZ" sz="2800" dirty="0"/>
              <a:t>měřeny </a:t>
            </a:r>
            <a:r>
              <a:rPr lang="cs-CZ" sz="2800" dirty="0" smtClean="0"/>
              <a:t>hodnoty jednotlivých </a:t>
            </a:r>
            <a:r>
              <a:rPr lang="cs-CZ" sz="2800" dirty="0"/>
              <a:t>pixelů. </a:t>
            </a:r>
            <a:r>
              <a:rPr lang="cs-CZ" sz="2800" dirty="0" smtClean="0"/>
              <a:t>Tyto získané </a:t>
            </a:r>
            <a:r>
              <a:rPr lang="cs-CZ" sz="2800" dirty="0"/>
              <a:t>informace jsou </a:t>
            </a:r>
            <a:r>
              <a:rPr lang="cs-CZ" sz="2800" dirty="0" smtClean="0"/>
              <a:t>následně převedeny AD-převodníkem do binárního kódu, který je následně zpracován mikroprocesorem</a:t>
            </a:r>
            <a:r>
              <a:rPr lang="cs-CZ" sz="2800" dirty="0"/>
              <a:t>, </a:t>
            </a:r>
            <a:r>
              <a:rPr lang="cs-CZ" sz="2800" dirty="0" smtClean="0"/>
              <a:t>upravován a převáděn </a:t>
            </a:r>
            <a:r>
              <a:rPr lang="cs-CZ" sz="2800" dirty="0"/>
              <a:t>do </a:t>
            </a:r>
            <a:r>
              <a:rPr lang="cs-CZ" sz="2800" dirty="0" smtClean="0"/>
              <a:t>některého z grafických formátů </a:t>
            </a:r>
            <a:r>
              <a:rPr lang="cs-CZ" sz="2800" dirty="0"/>
              <a:t>(</a:t>
            </a:r>
            <a:r>
              <a:rPr lang="cs-CZ" sz="2800" dirty="0" smtClean="0"/>
              <a:t>RAW, JPG</a:t>
            </a:r>
            <a:r>
              <a:rPr lang="cs-CZ" sz="2800" dirty="0"/>
              <a:t>, TIFF</a:t>
            </a:r>
            <a:r>
              <a:rPr lang="cs-CZ" sz="2800" dirty="0" smtClean="0"/>
              <a:t>).</a:t>
            </a:r>
            <a:endParaRPr lang="cs-CZ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85720" y="285728"/>
            <a:ext cx="6572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Druhy snímačů</a:t>
            </a:r>
            <a:endParaRPr lang="cs-CZ" sz="3200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285720" y="1618922"/>
            <a:ext cx="86439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V digitálních fotoaparátech </a:t>
            </a:r>
            <a:r>
              <a:rPr lang="cs-CZ" sz="2800" dirty="0"/>
              <a:t>se </a:t>
            </a:r>
            <a:r>
              <a:rPr lang="cs-CZ" sz="2800" dirty="0" smtClean="0"/>
              <a:t>využívají především </a:t>
            </a:r>
            <a:r>
              <a:rPr lang="cs-CZ" sz="2800" dirty="0"/>
              <a:t>dva druhy </a:t>
            </a:r>
            <a:r>
              <a:rPr lang="cs-CZ" sz="2800" dirty="0" smtClean="0"/>
              <a:t>snímačů </a:t>
            </a:r>
            <a:r>
              <a:rPr lang="cs-CZ" sz="2800" dirty="0"/>
              <a:t>- CCD a CMOS</a:t>
            </a:r>
            <a:r>
              <a:rPr lang="cs-CZ" sz="2800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Čipy </a:t>
            </a:r>
            <a:r>
              <a:rPr lang="cs-CZ" sz="2800" dirty="0"/>
              <a:t>CCD se </a:t>
            </a:r>
            <a:r>
              <a:rPr lang="cs-CZ" sz="2800" dirty="0" smtClean="0"/>
              <a:t>využívají zejména </a:t>
            </a:r>
            <a:r>
              <a:rPr lang="cs-CZ" sz="2800" dirty="0"/>
              <a:t>v </a:t>
            </a:r>
            <a:r>
              <a:rPr lang="cs-CZ" sz="2800" dirty="0" smtClean="0"/>
              <a:t>digitálních fotoaparátech nižší </a:t>
            </a:r>
            <a:r>
              <a:rPr lang="cs-CZ" sz="2800" dirty="0"/>
              <a:t>a </a:t>
            </a:r>
            <a:r>
              <a:rPr lang="cs-CZ" sz="2800" dirty="0" smtClean="0"/>
              <a:t>střední třídy </a:t>
            </a:r>
            <a:r>
              <a:rPr lang="cs-CZ" sz="2800" dirty="0"/>
              <a:t>(kompakty a </a:t>
            </a:r>
            <a:r>
              <a:rPr lang="cs-CZ" sz="2800" dirty="0" smtClean="0"/>
              <a:t>fotoaparáty </a:t>
            </a:r>
            <a:r>
              <a:rPr lang="cs-CZ" sz="2800" dirty="0"/>
              <a:t>s el. </a:t>
            </a:r>
            <a:r>
              <a:rPr lang="cs-CZ" sz="2800" dirty="0" smtClean="0"/>
              <a:t>hledáčkem). </a:t>
            </a:r>
            <a:r>
              <a:rPr lang="cs-CZ" sz="2800" dirty="0"/>
              <a:t>Do </a:t>
            </a:r>
            <a:r>
              <a:rPr lang="cs-CZ" sz="2800" dirty="0" smtClean="0"/>
              <a:t>této skupiny </a:t>
            </a:r>
            <a:r>
              <a:rPr lang="cs-CZ" sz="2800" dirty="0"/>
              <a:t>patři i </a:t>
            </a:r>
            <a:r>
              <a:rPr lang="cs-CZ" sz="2800" dirty="0" smtClean="0"/>
              <a:t>vylepšené </a:t>
            </a:r>
            <a:r>
              <a:rPr lang="cs-CZ" sz="2800" dirty="0"/>
              <a:t>verze superCCD a superCCD </a:t>
            </a:r>
            <a:r>
              <a:rPr lang="cs-CZ" sz="2800" dirty="0" smtClean="0"/>
              <a:t>SR.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Čipy </a:t>
            </a:r>
            <a:r>
              <a:rPr lang="cs-CZ" sz="2800" dirty="0"/>
              <a:t>CMOS se </a:t>
            </a:r>
            <a:r>
              <a:rPr lang="cs-CZ" sz="2800" dirty="0" smtClean="0"/>
              <a:t>využívají </a:t>
            </a:r>
            <a:r>
              <a:rPr lang="cs-CZ" sz="2800" dirty="0"/>
              <a:t>v </a:t>
            </a:r>
            <a:r>
              <a:rPr lang="cs-CZ" sz="2800" dirty="0" smtClean="0"/>
              <a:t>digitálních zrcadlovkách. Třetí </a:t>
            </a:r>
            <a:r>
              <a:rPr lang="cs-CZ" sz="2800" dirty="0"/>
              <a:t>druh čipů je Foveon, </a:t>
            </a:r>
            <a:r>
              <a:rPr lang="cs-CZ" sz="2800" dirty="0" smtClean="0"/>
              <a:t>který je součástí konstrukce ateliérových fotografických přístrojů.</a:t>
            </a:r>
            <a:endParaRPr lang="cs-CZ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85720" y="285728"/>
            <a:ext cx="6572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Druhy snímačů</a:t>
            </a:r>
            <a:endParaRPr lang="cs-CZ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85794"/>
            <a:ext cx="26384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000108"/>
            <a:ext cx="26384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785794"/>
            <a:ext cx="28003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571472" y="3262970"/>
            <a:ext cx="17859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Rozmístění pixelů v CCD </a:t>
            </a:r>
            <a:r>
              <a:rPr lang="cs-CZ" sz="2800" i="1" dirty="0" smtClean="0"/>
              <a:t>snímači.</a:t>
            </a:r>
            <a:endParaRPr lang="cs-CZ" sz="28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3000364" y="3286125"/>
            <a:ext cx="25717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Rozmístění pixelů v </a:t>
            </a:r>
            <a:r>
              <a:rPr lang="cs-CZ" sz="2800" i="1" dirty="0" smtClean="0"/>
              <a:t>superCCD</a:t>
            </a:r>
            <a:br>
              <a:rPr lang="cs-CZ" sz="2800" i="1" dirty="0" smtClean="0"/>
            </a:br>
            <a:r>
              <a:rPr lang="cs-CZ" sz="2800" i="1" dirty="0" smtClean="0"/>
              <a:t>snímači.</a:t>
            </a:r>
            <a:endParaRPr lang="cs-CZ" sz="28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6072198" y="3429000"/>
            <a:ext cx="25717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Rozmístění pixelů v </a:t>
            </a:r>
            <a:r>
              <a:rPr lang="cs-CZ" sz="2800" i="1" dirty="0" smtClean="0"/>
              <a:t>superCCD </a:t>
            </a:r>
            <a:r>
              <a:rPr lang="cs-CZ" sz="2800" i="1" dirty="0"/>
              <a:t>SR </a:t>
            </a:r>
            <a:r>
              <a:rPr lang="cs-CZ" sz="2800" i="1" dirty="0" smtClean="0"/>
              <a:t>snímači.</a:t>
            </a:r>
            <a:endParaRPr lang="cs-CZ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Rozlišení snímače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23528" y="1618257"/>
            <a:ext cx="8507288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V </a:t>
            </a:r>
            <a:r>
              <a:rPr lang="cs-CZ" sz="2800" dirty="0"/>
              <a:t>praxi </a:t>
            </a:r>
            <a:r>
              <a:rPr lang="cs-CZ" sz="2800" dirty="0" smtClean="0"/>
              <a:t>má </a:t>
            </a:r>
            <a:r>
              <a:rPr lang="cs-CZ" sz="2800" dirty="0"/>
              <a:t>pro </a:t>
            </a:r>
            <a:r>
              <a:rPr lang="cs-CZ" sz="2800" dirty="0" smtClean="0"/>
              <a:t>nás </a:t>
            </a:r>
            <a:r>
              <a:rPr lang="cs-CZ" sz="2800" dirty="0"/>
              <a:t>tento </a:t>
            </a:r>
            <a:r>
              <a:rPr lang="cs-CZ" sz="2800" dirty="0" smtClean="0"/>
              <a:t>údaj dvě zásadní informace</a:t>
            </a:r>
          </a:p>
          <a:p>
            <a:pPr>
              <a:buFont typeface="Arial" pitchFamily="34" charset="0"/>
              <a:buChar char="•"/>
            </a:pPr>
            <a:endParaRPr lang="cs-CZ" sz="2800" dirty="0"/>
          </a:p>
          <a:p>
            <a:r>
              <a:rPr lang="en-US" altLang="ja-JP" sz="2800" dirty="0" smtClean="0"/>
              <a:t>1 </a:t>
            </a:r>
            <a:r>
              <a:rPr lang="en-US" altLang="ja-JP" sz="2800" dirty="0"/>
              <a:t>- </a:t>
            </a:r>
            <a:r>
              <a:rPr lang="cs-CZ" sz="2800" dirty="0" smtClean="0"/>
              <a:t>celkový </a:t>
            </a:r>
            <a:r>
              <a:rPr lang="cs-CZ" sz="2800" dirty="0"/>
              <a:t>počet </a:t>
            </a:r>
            <a:r>
              <a:rPr lang="cs-CZ" sz="2800" dirty="0" smtClean="0"/>
              <a:t>pixelů na snímači (čím větší počet, tím větší </a:t>
            </a:r>
            <a:r>
              <a:rPr lang="cs-CZ" sz="2800" dirty="0"/>
              <a:t>je kvalita </a:t>
            </a:r>
            <a:r>
              <a:rPr lang="cs-CZ" sz="2800" dirty="0" smtClean="0"/>
              <a:t>výstupu, </a:t>
            </a:r>
            <a:r>
              <a:rPr lang="pl-PL" sz="2800" dirty="0" smtClean="0"/>
              <a:t>ovšem není </a:t>
            </a:r>
            <a:r>
              <a:rPr lang="pl-PL" sz="2800" dirty="0"/>
              <a:t>to </a:t>
            </a:r>
            <a:r>
              <a:rPr lang="pl-PL" sz="2800" dirty="0" smtClean="0"/>
              <a:t>jediný faktor, </a:t>
            </a:r>
            <a:r>
              <a:rPr lang="cs-CZ" sz="2800" dirty="0" smtClean="0"/>
              <a:t>který </a:t>
            </a:r>
            <a:r>
              <a:rPr lang="cs-CZ" sz="2800" dirty="0"/>
              <a:t>kvalitu ovlivňuje, </a:t>
            </a:r>
            <a:r>
              <a:rPr lang="cs-CZ" sz="2800" dirty="0" smtClean="0"/>
              <a:t>záleží </a:t>
            </a:r>
            <a:r>
              <a:rPr lang="fi-FI" sz="2800" dirty="0" smtClean="0"/>
              <a:t>např</a:t>
            </a:r>
            <a:r>
              <a:rPr lang="fi-FI" sz="2800" dirty="0"/>
              <a:t>. i na velikosti </a:t>
            </a:r>
            <a:r>
              <a:rPr lang="fi-FI" sz="2800" dirty="0" smtClean="0"/>
              <a:t>snimače</a:t>
            </a:r>
            <a:r>
              <a:rPr lang="cs-CZ" sz="2800" dirty="0" smtClean="0"/>
              <a:t>).</a:t>
            </a:r>
          </a:p>
          <a:p>
            <a:endParaRPr lang="fi-FI" sz="2800" dirty="0"/>
          </a:p>
          <a:p>
            <a:r>
              <a:rPr lang="pl-PL" sz="2800" dirty="0" smtClean="0"/>
              <a:t>2 </a:t>
            </a:r>
            <a:r>
              <a:rPr lang="pl-PL" sz="2800" dirty="0"/>
              <a:t>- </a:t>
            </a:r>
            <a:r>
              <a:rPr lang="pl-PL" sz="2800" dirty="0" smtClean="0"/>
              <a:t>přibližný údaj </a:t>
            </a:r>
            <a:r>
              <a:rPr lang="pl-PL" sz="2800" dirty="0"/>
              <a:t>o </a:t>
            </a:r>
            <a:r>
              <a:rPr lang="pl-PL" sz="2800" dirty="0" smtClean="0"/>
              <a:t>rozměrech </a:t>
            </a:r>
            <a:r>
              <a:rPr lang="cs-CZ" sz="2800" dirty="0" smtClean="0"/>
              <a:t>fotografie </a:t>
            </a:r>
            <a:r>
              <a:rPr lang="cs-CZ" sz="2800" dirty="0"/>
              <a:t>a </a:t>
            </a:r>
            <a:r>
              <a:rPr lang="cs-CZ" sz="2800" dirty="0" smtClean="0"/>
              <a:t>jejích max. </a:t>
            </a:r>
            <a:r>
              <a:rPr lang="pl-PL" sz="2800" dirty="0" smtClean="0"/>
              <a:t>rozměrech </a:t>
            </a:r>
            <a:r>
              <a:rPr lang="pl-PL" sz="2800" dirty="0"/>
              <a:t>při tisku, kdy </a:t>
            </a:r>
            <a:r>
              <a:rPr lang="pl-PL" sz="2800" dirty="0" smtClean="0"/>
              <a:t>je </a:t>
            </a:r>
            <a:r>
              <a:rPr lang="cs-CZ" sz="2800" dirty="0" smtClean="0"/>
              <a:t>kvalita výstupu  ne sice ideální, ale ještě optimální.</a:t>
            </a:r>
            <a:endParaRPr lang="cs-CZ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67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Rozlišení snímače</a:t>
            </a:r>
            <a:endParaRPr lang="cs-CZ" sz="2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21682"/>
            <a:ext cx="7094674" cy="499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323528" y="6165304"/>
            <a:ext cx="8527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Výřezy fotografie pořízené na snímač s rozlišením </a:t>
            </a:r>
            <a:r>
              <a:rPr lang="cs-CZ" sz="2800" i="1" dirty="0" smtClean="0"/>
              <a:t>15Mpix.</a:t>
            </a:r>
            <a:endParaRPr lang="cs-CZ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62102"/>
            <a:ext cx="3600000" cy="243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424" y="548680"/>
            <a:ext cx="3600000" cy="244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ovéPole 7"/>
          <p:cNvSpPr txBox="1"/>
          <p:nvPr/>
        </p:nvSpPr>
        <p:spPr>
          <a:xfrm>
            <a:off x="251520" y="4005064"/>
            <a:ext cx="40005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Má-li snímač </a:t>
            </a:r>
            <a:r>
              <a:rPr lang="cs-CZ" sz="2800" dirty="0"/>
              <a:t>na </a:t>
            </a:r>
            <a:r>
              <a:rPr lang="cs-CZ" sz="2800" dirty="0" smtClean="0"/>
              <a:t>delší </a:t>
            </a:r>
            <a:r>
              <a:rPr lang="cs-CZ" sz="2800" dirty="0"/>
              <a:t>straně 1200pix a na </a:t>
            </a:r>
            <a:r>
              <a:rPr lang="cs-CZ" sz="2800" dirty="0" smtClean="0"/>
              <a:t>kratší 800pix </a:t>
            </a:r>
            <a:r>
              <a:rPr lang="cs-CZ" sz="2800" dirty="0"/>
              <a:t>je </a:t>
            </a:r>
            <a:r>
              <a:rPr lang="cs-CZ" sz="2800" dirty="0" smtClean="0"/>
              <a:t>celkový </a:t>
            </a:r>
            <a:r>
              <a:rPr lang="cs-CZ" sz="2800" dirty="0"/>
              <a:t>počet </a:t>
            </a:r>
            <a:r>
              <a:rPr lang="cs-CZ" sz="2800" dirty="0" smtClean="0"/>
              <a:t>jednotlivých pixelů 960000pix</a:t>
            </a:r>
            <a:r>
              <a:rPr lang="cs-CZ" sz="2800" dirty="0"/>
              <a:t>, což </a:t>
            </a:r>
            <a:r>
              <a:rPr lang="cs-CZ" sz="2800" dirty="0" smtClean="0"/>
              <a:t>odpovídá </a:t>
            </a:r>
            <a:r>
              <a:rPr lang="cs-CZ" sz="2800" dirty="0"/>
              <a:t>rozlišeni </a:t>
            </a:r>
            <a:r>
              <a:rPr lang="cs-CZ" sz="2800" dirty="0" smtClean="0"/>
              <a:t>1Mpix.</a:t>
            </a:r>
            <a:endParaRPr lang="cs-CZ" sz="28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4819944" y="3991704"/>
            <a:ext cx="40005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Při rozlišení </a:t>
            </a:r>
            <a:r>
              <a:rPr lang="cs-CZ" sz="2800" dirty="0"/>
              <a:t>4Mpix (2500x1600pix) je </a:t>
            </a:r>
            <a:r>
              <a:rPr lang="cs-CZ" sz="2800" dirty="0" smtClean="0"/>
              <a:t>například optimální maximální velikost fotografie pro </a:t>
            </a:r>
            <a:r>
              <a:rPr lang="cs-CZ" sz="2800" dirty="0"/>
              <a:t>tisk </a:t>
            </a:r>
            <a:r>
              <a:rPr lang="cs-CZ" sz="2800" dirty="0" smtClean="0"/>
              <a:t>21,2x 13,5 cm.</a:t>
            </a:r>
            <a:endParaRPr lang="cs-CZ" sz="2800" dirty="0"/>
          </a:p>
        </p:txBody>
      </p:sp>
      <p:sp>
        <p:nvSpPr>
          <p:cNvPr id="10" name="TextovéPole 9"/>
          <p:cNvSpPr txBox="1"/>
          <p:nvPr/>
        </p:nvSpPr>
        <p:spPr>
          <a:xfrm>
            <a:off x="323528" y="3068960"/>
            <a:ext cx="4000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i="1" dirty="0"/>
              <a:t>Fotografie pořízená na snímač s rozlišením </a:t>
            </a:r>
            <a:r>
              <a:rPr lang="cs-CZ" sz="1400" i="1" dirty="0" smtClean="0"/>
              <a:t>2,5Mpix.</a:t>
            </a:r>
            <a:endParaRPr lang="cs-CZ" sz="14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4714876" y="3121223"/>
            <a:ext cx="4000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/>
              <a:t>Výřez fotografie na jednotlivé </a:t>
            </a:r>
            <a:r>
              <a:rPr lang="pl-PL" sz="1400" i="1" dirty="0" smtClean="0"/>
              <a:t>pixely.</a:t>
            </a:r>
            <a:endParaRPr lang="cs-CZ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00034" y="357166"/>
            <a:ext cx="6215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Dynamický rozsah snímače</a:t>
            </a:r>
            <a:endParaRPr lang="cs-CZ" sz="32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251520" y="1412776"/>
            <a:ext cx="86409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Takzvaný </a:t>
            </a:r>
            <a:r>
              <a:rPr lang="cs-CZ" sz="2800" dirty="0"/>
              <a:t>dynamic range je </a:t>
            </a:r>
            <a:r>
              <a:rPr lang="cs-CZ" sz="2800" dirty="0" smtClean="0"/>
              <a:t>další </a:t>
            </a:r>
            <a:r>
              <a:rPr lang="cs-CZ" sz="2800" dirty="0"/>
              <a:t>z </a:t>
            </a:r>
            <a:r>
              <a:rPr lang="cs-CZ" sz="2800" dirty="0" smtClean="0"/>
              <a:t>důležitých </a:t>
            </a:r>
            <a:r>
              <a:rPr lang="cs-CZ" sz="2800" dirty="0"/>
              <a:t>faktorů </a:t>
            </a:r>
            <a:r>
              <a:rPr lang="cs-CZ" sz="2800" dirty="0" smtClean="0"/>
              <a:t>ovlivňujících kvalitu snímače. Samotný snímač nedokáže </a:t>
            </a:r>
            <a:r>
              <a:rPr lang="cs-CZ" sz="2800" dirty="0"/>
              <a:t>zachytit nic </a:t>
            </a:r>
            <a:r>
              <a:rPr lang="cs-CZ" sz="2800" dirty="0" smtClean="0"/>
              <a:t>jiného než </a:t>
            </a:r>
            <a:r>
              <a:rPr lang="cs-CZ" sz="2800" dirty="0"/>
              <a:t>intenzitu jasu. </a:t>
            </a:r>
            <a:r>
              <a:rPr lang="cs-CZ" sz="2800" dirty="0" smtClean="0"/>
              <a:t>Snímač </a:t>
            </a:r>
            <a:r>
              <a:rPr lang="cs-CZ" sz="2800" dirty="0"/>
              <a:t>pracuje jen ve </a:t>
            </a:r>
            <a:r>
              <a:rPr lang="cs-CZ" sz="2800" dirty="0" smtClean="0"/>
              <a:t>stupních </a:t>
            </a:r>
            <a:r>
              <a:rPr lang="cs-CZ" sz="2800" dirty="0"/>
              <a:t>šedi. Při </a:t>
            </a:r>
            <a:r>
              <a:rPr lang="cs-CZ" sz="2800" dirty="0" smtClean="0"/>
              <a:t>málem dynamickém </a:t>
            </a:r>
            <a:r>
              <a:rPr lang="cs-CZ" sz="2800" dirty="0"/>
              <a:t>rozsahu je </a:t>
            </a:r>
            <a:r>
              <a:rPr lang="cs-CZ" sz="2800" dirty="0" smtClean="0"/>
              <a:t>snímač citlivý </a:t>
            </a:r>
            <a:r>
              <a:rPr lang="cs-CZ" sz="2800" dirty="0"/>
              <a:t>pouze na </a:t>
            </a:r>
            <a:r>
              <a:rPr lang="cs-CZ" sz="2800" dirty="0" smtClean="0"/>
              <a:t>malé jasové spektrum, které </a:t>
            </a:r>
            <a:r>
              <a:rPr lang="cs-CZ" sz="2800" dirty="0"/>
              <a:t>se pak projevuje většinou tzv. </a:t>
            </a:r>
            <a:r>
              <a:rPr lang="cs-CZ" sz="2800" dirty="0" smtClean="0"/>
              <a:t>„slitými“ </a:t>
            </a:r>
            <a:r>
              <a:rPr lang="cs-CZ" sz="2800" dirty="0"/>
              <a:t>plochami </a:t>
            </a:r>
            <a:r>
              <a:rPr lang="cs-CZ" sz="2800" dirty="0" smtClean="0"/>
              <a:t>bílé barvy bez </a:t>
            </a:r>
            <a:r>
              <a:rPr lang="cs-CZ" sz="2800" dirty="0"/>
              <a:t>detailů </a:t>
            </a:r>
            <a:r>
              <a:rPr lang="cs-CZ" sz="2800" dirty="0" smtClean="0"/>
              <a:t>(tzv. kresby ve světle). </a:t>
            </a:r>
            <a:r>
              <a:rPr lang="cs-CZ" sz="2800" dirty="0"/>
              <a:t>Naopak při </a:t>
            </a:r>
            <a:r>
              <a:rPr lang="cs-CZ" sz="2800" dirty="0" smtClean="0"/>
              <a:t>větším </a:t>
            </a:r>
            <a:r>
              <a:rPr lang="cs-CZ" sz="2800" dirty="0"/>
              <a:t>spektru jasů se </a:t>
            </a:r>
            <a:r>
              <a:rPr lang="cs-CZ" sz="2800" dirty="0" smtClean="0"/>
              <a:t>množství kresby zvyšuje.</a:t>
            </a:r>
            <a:endParaRPr lang="cs-CZ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00034" y="357166"/>
            <a:ext cx="6215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Dynamický rozsah snímače</a:t>
            </a:r>
            <a:endParaRPr lang="cs-CZ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96752"/>
            <a:ext cx="468052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683568" y="6093296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Dynamický rozsah jasů zpracovávaný </a:t>
            </a:r>
            <a:r>
              <a:rPr lang="cs-CZ" sz="2800" i="1" dirty="0" smtClean="0"/>
              <a:t>snímačem.</a:t>
            </a:r>
            <a:endParaRPr lang="cs-CZ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Snímač a barva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7544" y="1556792"/>
            <a:ext cx="8136904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Snímač </a:t>
            </a:r>
            <a:r>
              <a:rPr lang="cs-CZ" sz="2800" dirty="0"/>
              <a:t>nezachycuje barvu, ale jen </a:t>
            </a:r>
            <a:r>
              <a:rPr lang="cs-CZ" sz="2800" dirty="0" smtClean="0"/>
              <a:t>jasový </a:t>
            </a:r>
            <a:r>
              <a:rPr lang="cs-CZ" sz="2800" dirty="0"/>
              <a:t>rozsah</a:t>
            </a:r>
            <a:r>
              <a:rPr lang="cs-CZ" sz="2800" dirty="0" smtClean="0"/>
              <a:t>. Proto </a:t>
            </a:r>
            <a:r>
              <a:rPr lang="cs-CZ" sz="2800" dirty="0"/>
              <a:t>se </a:t>
            </a:r>
            <a:r>
              <a:rPr lang="cs-CZ" sz="2800" dirty="0" smtClean="0"/>
              <a:t>využívá takzvané </a:t>
            </a:r>
            <a:r>
              <a:rPr lang="cs-CZ" sz="2800" dirty="0"/>
              <a:t>Bayerovy </a:t>
            </a:r>
            <a:r>
              <a:rPr lang="cs-CZ" sz="2800" dirty="0" smtClean="0"/>
              <a:t>masky.</a:t>
            </a:r>
          </a:p>
          <a:p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Další řešení </a:t>
            </a:r>
            <a:r>
              <a:rPr lang="cs-CZ" sz="2800" dirty="0"/>
              <a:t>je </a:t>
            </a:r>
            <a:r>
              <a:rPr lang="cs-CZ" sz="2800" dirty="0" smtClean="0"/>
              <a:t>využíváno </a:t>
            </a:r>
            <a:r>
              <a:rPr lang="cs-CZ" sz="2800" dirty="0" smtClean="0"/>
              <a:t>u </a:t>
            </a:r>
            <a:r>
              <a:rPr lang="cs-CZ" sz="2800" dirty="0" smtClean="0"/>
              <a:t>snímače </a:t>
            </a:r>
            <a:r>
              <a:rPr lang="cs-CZ" sz="2800" dirty="0"/>
              <a:t>typu </a:t>
            </a:r>
            <a:r>
              <a:rPr lang="cs-CZ" sz="2800" dirty="0" smtClean="0"/>
              <a:t>FOVEON</a:t>
            </a:r>
          </a:p>
          <a:p>
            <a:r>
              <a:rPr lang="pl-PL" sz="2800" dirty="0" smtClean="0"/>
              <a:t>- Jedná </a:t>
            </a:r>
            <a:r>
              <a:rPr lang="pl-PL" sz="2800" dirty="0"/>
              <a:t>se o </a:t>
            </a:r>
            <a:r>
              <a:rPr lang="pl-PL" sz="2800" dirty="0" smtClean="0"/>
              <a:t>trojcestné snímání. </a:t>
            </a:r>
            <a:r>
              <a:rPr lang="pl-PL" sz="2800" dirty="0"/>
              <a:t>Na rozdil od </a:t>
            </a:r>
            <a:r>
              <a:rPr lang="pl-PL" sz="2800" dirty="0" smtClean="0"/>
              <a:t>Bayerovy masky získává každý </a:t>
            </a:r>
            <a:r>
              <a:rPr lang="pl-PL" sz="2800" dirty="0"/>
              <a:t>pixel informaci o </a:t>
            </a:r>
            <a:r>
              <a:rPr lang="pl-PL" sz="2800" dirty="0" smtClean="0"/>
              <a:t>konkrétní </a:t>
            </a:r>
            <a:r>
              <a:rPr lang="cs-CZ" sz="2800" dirty="0" smtClean="0"/>
              <a:t>barvě</a:t>
            </a:r>
            <a:r>
              <a:rPr lang="cs-CZ" sz="2800" dirty="0"/>
              <a:t>. Filtry jsou </a:t>
            </a:r>
            <a:r>
              <a:rPr lang="cs-CZ" sz="2800" dirty="0" smtClean="0"/>
              <a:t>naskládané </a:t>
            </a:r>
            <a:r>
              <a:rPr lang="cs-CZ" sz="2800" dirty="0"/>
              <a:t>nad sebou v </a:t>
            </a:r>
            <a:r>
              <a:rPr lang="cs-CZ" sz="2800" dirty="0" smtClean="0"/>
              <a:t>plné velikosti snímače.</a:t>
            </a:r>
            <a:endParaRPr lang="cs-CZ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7544" y="836712"/>
            <a:ext cx="8424936" cy="5483245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 smtClean="0"/>
              <a:t> Bayerova </a:t>
            </a:r>
            <a:r>
              <a:rPr lang="cs-CZ" sz="2800" dirty="0" smtClean="0"/>
              <a:t>maska </a:t>
            </a:r>
            <a:r>
              <a:rPr lang="cs-CZ" sz="2800" dirty="0"/>
              <a:t>je </a:t>
            </a:r>
            <a:r>
              <a:rPr lang="cs-CZ" sz="2800" dirty="0" smtClean="0"/>
              <a:t>složená </a:t>
            </a:r>
            <a:r>
              <a:rPr lang="cs-CZ" sz="2800" dirty="0"/>
              <a:t>ze </a:t>
            </a:r>
            <a:r>
              <a:rPr lang="cs-CZ" sz="2800" dirty="0" smtClean="0"/>
              <a:t>tří </a:t>
            </a:r>
            <a:r>
              <a:rPr lang="cs-CZ" sz="2800" dirty="0"/>
              <a:t>filtrů, kdy </a:t>
            </a:r>
            <a:r>
              <a:rPr lang="cs-CZ" sz="2800" dirty="0" smtClean="0"/>
              <a:t>každý propouští pouze </a:t>
            </a:r>
            <a:r>
              <a:rPr lang="cs-CZ" sz="2800" dirty="0"/>
              <a:t>určitou vlnovou </a:t>
            </a:r>
            <a:r>
              <a:rPr lang="cs-CZ" sz="2800" dirty="0" smtClean="0"/>
              <a:t>délku </a:t>
            </a:r>
            <a:r>
              <a:rPr lang="cs-CZ" sz="2800" dirty="0"/>
              <a:t>světla. Filtry </a:t>
            </a:r>
            <a:r>
              <a:rPr lang="cs-CZ" sz="2800" dirty="0" smtClean="0"/>
              <a:t>mají tři</a:t>
            </a:r>
            <a:r>
              <a:rPr lang="cs-CZ" sz="2800" dirty="0"/>
              <a:t>, </a:t>
            </a:r>
            <a:r>
              <a:rPr lang="cs-CZ" sz="2800" dirty="0" smtClean="0"/>
              <a:t>popřípadě </a:t>
            </a:r>
            <a:r>
              <a:rPr lang="cs-CZ" sz="2800" dirty="0"/>
              <a:t>čtyři barvy - zelenou, </a:t>
            </a:r>
            <a:r>
              <a:rPr lang="cs-CZ" sz="2800" dirty="0" smtClean="0"/>
              <a:t>červenou </a:t>
            </a:r>
            <a:r>
              <a:rPr lang="pl-PL" sz="2800" dirty="0" smtClean="0"/>
              <a:t>a </a:t>
            </a:r>
            <a:r>
              <a:rPr lang="pl-PL" sz="2800" dirty="0"/>
              <a:t>modrou. U typu RGBE je </a:t>
            </a:r>
            <a:r>
              <a:rPr lang="pl-PL" sz="2800" dirty="0" smtClean="0"/>
              <a:t>přidána </a:t>
            </a:r>
            <a:r>
              <a:rPr lang="pl-PL" sz="2800" dirty="0"/>
              <a:t>ještě </a:t>
            </a:r>
            <a:r>
              <a:rPr lang="pl-PL" sz="2800" dirty="0" smtClean="0"/>
              <a:t>Emerald </a:t>
            </a:r>
            <a:r>
              <a:rPr lang="cs-CZ" sz="2800" dirty="0" smtClean="0"/>
              <a:t>= </a:t>
            </a:r>
            <a:r>
              <a:rPr lang="cs-CZ" sz="2800" dirty="0"/>
              <a:t>smaragdově </a:t>
            </a:r>
            <a:r>
              <a:rPr lang="cs-CZ" sz="2800" dirty="0" smtClean="0"/>
              <a:t>zelená.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Filtr </a:t>
            </a:r>
            <a:r>
              <a:rPr lang="cs-CZ" sz="2800" dirty="0"/>
              <a:t>je </a:t>
            </a:r>
            <a:r>
              <a:rPr lang="cs-CZ" sz="2800" dirty="0" smtClean="0"/>
              <a:t>uspořádán do </a:t>
            </a:r>
            <a:r>
              <a:rPr lang="pl-PL" sz="2800" dirty="0" smtClean="0"/>
              <a:t>mřížky</a:t>
            </a:r>
            <a:r>
              <a:rPr lang="pl-PL" sz="2800" dirty="0"/>
              <a:t>, přičemž je poměr 2x po </a:t>
            </a:r>
            <a:r>
              <a:rPr lang="pl-PL" sz="2800" dirty="0" smtClean="0"/>
              <a:t>zelené, a </a:t>
            </a:r>
            <a:r>
              <a:rPr lang="pl-PL" sz="2800" dirty="0"/>
              <a:t>po </a:t>
            </a:r>
            <a:r>
              <a:rPr lang="pl-PL" sz="2800" dirty="0" smtClean="0"/>
              <a:t>jedné </a:t>
            </a:r>
            <a:r>
              <a:rPr lang="cs-CZ" sz="2800" dirty="0" smtClean="0"/>
              <a:t>modré </a:t>
            </a:r>
            <a:r>
              <a:rPr lang="cs-CZ" sz="2800" dirty="0"/>
              <a:t>a </a:t>
            </a:r>
            <a:r>
              <a:rPr lang="cs-CZ" sz="2800" dirty="0" smtClean="0"/>
              <a:t>červené barvě.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Tento </a:t>
            </a:r>
            <a:r>
              <a:rPr lang="cs-CZ" sz="2800" dirty="0"/>
              <a:t>poměr </a:t>
            </a:r>
            <a:r>
              <a:rPr lang="cs-CZ" sz="2800" dirty="0" smtClean="0"/>
              <a:t>vychází </a:t>
            </a:r>
            <a:r>
              <a:rPr lang="cs-CZ" sz="2800" dirty="0"/>
              <a:t>z </a:t>
            </a:r>
            <a:r>
              <a:rPr lang="cs-CZ" sz="2800" dirty="0" smtClean="0"/>
              <a:t>vnímání </a:t>
            </a:r>
            <a:r>
              <a:rPr lang="cs-CZ" sz="2800" dirty="0"/>
              <a:t>barev </a:t>
            </a:r>
            <a:r>
              <a:rPr lang="cs-CZ" sz="2800" dirty="0" smtClean="0"/>
              <a:t>lidským okem</a:t>
            </a:r>
            <a:r>
              <a:rPr lang="cs-CZ" sz="2800" dirty="0"/>
              <a:t>, </a:t>
            </a:r>
            <a:r>
              <a:rPr lang="cs-CZ" sz="2800" dirty="0" smtClean="0"/>
              <a:t>které </a:t>
            </a:r>
            <a:r>
              <a:rPr lang="cs-CZ" sz="2800" dirty="0"/>
              <a:t>je </a:t>
            </a:r>
            <a:r>
              <a:rPr lang="cs-CZ" sz="2800" dirty="0" smtClean="0"/>
              <a:t>nejcitlivější </a:t>
            </a:r>
            <a:r>
              <a:rPr lang="cs-CZ" sz="2800" dirty="0"/>
              <a:t>na zelenou </a:t>
            </a:r>
            <a:r>
              <a:rPr lang="cs-CZ" sz="2800" dirty="0" smtClean="0"/>
              <a:t>barvu.</a:t>
            </a:r>
            <a:endParaRPr lang="cs-CZ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6632"/>
            <a:ext cx="6696744" cy="669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323528" y="5805264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Bayerova </a:t>
            </a:r>
            <a:r>
              <a:rPr lang="cs-CZ" sz="2800" dirty="0" smtClean="0"/>
              <a:t>maska a uspořádání barevných filtrů na snímači Foveon.</a:t>
            </a:r>
            <a:endParaRPr lang="cs-CZ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79686"/>
          </a:xfrm>
        </p:spPr>
        <p:txBody>
          <a:bodyPr>
            <a:normAutofit/>
          </a:bodyPr>
          <a:lstStyle/>
          <a:p>
            <a:r>
              <a:rPr lang="cs-CZ" sz="3200" dirty="0" smtClean="0"/>
              <a:t>Citlivost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51520" y="1268760"/>
            <a:ext cx="8640960" cy="4752528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dirty="0"/>
              <a:t>S</a:t>
            </a:r>
            <a:r>
              <a:rPr lang="cs-CZ" sz="2800" dirty="0" smtClean="0"/>
              <a:t>nímač potřebuje dostatečné množství světla, které vytvoří náboj</a:t>
            </a:r>
            <a:r>
              <a:rPr lang="cs-CZ" sz="2800" dirty="0"/>
              <a:t>, ze </a:t>
            </a:r>
            <a:r>
              <a:rPr lang="cs-CZ" sz="2800" dirty="0" smtClean="0"/>
              <a:t>kterého </a:t>
            </a:r>
            <a:r>
              <a:rPr lang="cs-CZ" sz="2800" dirty="0"/>
              <a:t>je možno </a:t>
            </a:r>
            <a:r>
              <a:rPr lang="cs-CZ" sz="2800" dirty="0" smtClean="0"/>
              <a:t>získat obrazová </a:t>
            </a:r>
            <a:r>
              <a:rPr lang="cs-CZ" sz="2800" dirty="0"/>
              <a:t>data. </a:t>
            </a:r>
            <a:r>
              <a:rPr lang="cs-CZ" sz="2800" dirty="0" smtClean="0"/>
              <a:t>Každý snímač má </a:t>
            </a:r>
            <a:r>
              <a:rPr lang="cs-CZ" sz="2800" dirty="0"/>
              <a:t>svůj </a:t>
            </a:r>
            <a:r>
              <a:rPr lang="cs-CZ" sz="2800" dirty="0" smtClean="0"/>
              <a:t>rozsah citlivosti </a:t>
            </a:r>
            <a:r>
              <a:rPr lang="cs-CZ" sz="2800" dirty="0"/>
              <a:t>(ISO). Podle </a:t>
            </a:r>
            <a:r>
              <a:rPr lang="cs-CZ" sz="2800" dirty="0" smtClean="0"/>
              <a:t>světelných podmínek můžeme </a:t>
            </a:r>
            <a:r>
              <a:rPr lang="cs-CZ" sz="2800" dirty="0"/>
              <a:t>měnit tento rozsah </a:t>
            </a:r>
            <a:r>
              <a:rPr lang="cs-CZ" sz="2800" dirty="0" smtClean="0"/>
              <a:t>citlivosti </a:t>
            </a:r>
            <a:r>
              <a:rPr lang="cs-CZ" sz="2800" dirty="0"/>
              <a:t>podle </a:t>
            </a:r>
            <a:r>
              <a:rPr lang="cs-CZ" sz="2800" dirty="0" smtClean="0"/>
              <a:t>naši aktuální potřeby.</a:t>
            </a:r>
          </a:p>
          <a:p>
            <a:pPr algn="just"/>
            <a:endParaRPr lang="cs-CZ" sz="2800" dirty="0" smtClean="0"/>
          </a:p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Rozsah </a:t>
            </a:r>
            <a:r>
              <a:rPr lang="cs-CZ" sz="2800" dirty="0"/>
              <a:t>citlivosti </a:t>
            </a:r>
            <a:r>
              <a:rPr lang="cs-CZ" sz="2800" dirty="0" smtClean="0"/>
              <a:t>má široké spektrum: </a:t>
            </a:r>
            <a:r>
              <a:rPr lang="pl-PL" sz="2800" dirty="0" smtClean="0"/>
              <a:t>od </a:t>
            </a:r>
            <a:r>
              <a:rPr lang="pl-PL" sz="2800" dirty="0"/>
              <a:t>ISO 50 až do 3200, v </a:t>
            </a:r>
            <a:r>
              <a:rPr lang="pl-PL" sz="2800" dirty="0" smtClean="0"/>
              <a:t>některých případech </a:t>
            </a:r>
            <a:r>
              <a:rPr lang="cs-CZ" sz="2800" dirty="0" smtClean="0"/>
              <a:t>přesahuje </a:t>
            </a:r>
            <a:r>
              <a:rPr lang="cs-CZ" sz="2800" dirty="0"/>
              <a:t>i hranici </a:t>
            </a:r>
            <a:r>
              <a:rPr lang="cs-CZ" sz="2800" dirty="0" smtClean="0"/>
              <a:t>ISO </a:t>
            </a:r>
            <a:r>
              <a:rPr lang="cs-CZ" sz="2800" dirty="0"/>
              <a:t>100 </a:t>
            </a:r>
            <a:r>
              <a:rPr lang="cs-CZ" sz="2800" dirty="0" smtClean="0"/>
              <a:t>000 (pro velmi obtížné světelné podmínky</a:t>
            </a:r>
            <a:r>
              <a:rPr lang="cs-CZ" sz="2800" dirty="0" smtClean="0"/>
              <a:t>). V </a:t>
            </a:r>
            <a:r>
              <a:rPr lang="cs-CZ" sz="2800" dirty="0" smtClean="0"/>
              <a:t>běžných </a:t>
            </a:r>
            <a:r>
              <a:rPr lang="pl-PL" sz="2800" dirty="0" smtClean="0"/>
              <a:t>podmínkách nám </a:t>
            </a:r>
            <a:r>
              <a:rPr lang="pl-PL" sz="2800" dirty="0"/>
              <a:t>ovšem </a:t>
            </a:r>
            <a:r>
              <a:rPr lang="pl-PL" sz="2800" dirty="0" smtClean="0"/>
              <a:t>stačí základní </a:t>
            </a:r>
            <a:r>
              <a:rPr lang="pl-PL" sz="2800" dirty="0"/>
              <a:t>rozsah</a:t>
            </a:r>
            <a:r>
              <a:rPr lang="pl-PL" sz="2800" dirty="0" smtClean="0"/>
              <a:t>.</a:t>
            </a:r>
            <a:endParaRPr lang="pl-PL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79686"/>
          </a:xfrm>
        </p:spPr>
        <p:txBody>
          <a:bodyPr>
            <a:normAutofit/>
          </a:bodyPr>
          <a:lstStyle/>
          <a:p>
            <a:r>
              <a:rPr lang="cs-CZ" sz="3200" dirty="0" smtClean="0"/>
              <a:t>Citlivost</a:t>
            </a:r>
            <a:endParaRPr lang="cs-CZ" sz="32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6216" y="908720"/>
            <a:ext cx="5040080" cy="50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1153806" y="6218148"/>
            <a:ext cx="7090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i="1" dirty="0"/>
              <a:t>Výřez fotografie s nastaveným ISO </a:t>
            </a:r>
            <a:r>
              <a:rPr lang="pt-BR" sz="2800" i="1" dirty="0" smtClean="0"/>
              <a:t>64OO</a:t>
            </a:r>
            <a:r>
              <a:rPr lang="cs-CZ" sz="2800" i="1" dirty="0" smtClean="0"/>
              <a:t>.</a:t>
            </a:r>
            <a:endParaRPr lang="cs-CZ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6632"/>
            <a:ext cx="2880000" cy="191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424" y="116632"/>
            <a:ext cx="2880000" cy="191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ovéPole 6"/>
          <p:cNvSpPr txBox="1"/>
          <p:nvPr/>
        </p:nvSpPr>
        <p:spPr>
          <a:xfrm>
            <a:off x="323528" y="2708920"/>
            <a:ext cx="41044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/>
              <a:t> C</a:t>
            </a:r>
            <a:r>
              <a:rPr lang="cs-CZ" sz="2800" dirty="0" smtClean="0"/>
              <a:t>itlivost snímače </a:t>
            </a:r>
            <a:r>
              <a:rPr lang="cs-CZ" sz="2800" dirty="0"/>
              <a:t>se upravuje pomoci </a:t>
            </a:r>
            <a:r>
              <a:rPr lang="cs-CZ" sz="2800" dirty="0" smtClean="0"/>
              <a:t>softwaru daného fotografického přístroje. </a:t>
            </a:r>
            <a:r>
              <a:rPr lang="cs-CZ" sz="2800" dirty="0"/>
              <a:t>V </a:t>
            </a:r>
            <a:r>
              <a:rPr lang="cs-CZ" sz="2800" dirty="0" smtClean="0"/>
              <a:t>dnešní </a:t>
            </a:r>
            <a:r>
              <a:rPr lang="cs-CZ" sz="2800" dirty="0"/>
              <a:t>době tuto </a:t>
            </a:r>
            <a:r>
              <a:rPr lang="cs-CZ" sz="2800" dirty="0" smtClean="0"/>
              <a:t>možnost nabízí </a:t>
            </a:r>
            <a:r>
              <a:rPr lang="cs-CZ" sz="2800" dirty="0"/>
              <a:t>většina </a:t>
            </a:r>
            <a:r>
              <a:rPr lang="cs-CZ" sz="2800" dirty="0" smtClean="0"/>
              <a:t>digitálních fot. přístrojů, jen nejlevnější </a:t>
            </a:r>
            <a:r>
              <a:rPr lang="cs-CZ" sz="2800" dirty="0"/>
              <a:t>typy </a:t>
            </a:r>
            <a:r>
              <a:rPr lang="cs-CZ" sz="2800" dirty="0" smtClean="0"/>
              <a:t>mají </a:t>
            </a:r>
            <a:r>
              <a:rPr lang="cs-CZ" sz="2800" dirty="0"/>
              <a:t>ISO </a:t>
            </a:r>
            <a:r>
              <a:rPr lang="cs-CZ" sz="2800" dirty="0" smtClean="0"/>
              <a:t>řízené automatikou.</a:t>
            </a:r>
            <a:endParaRPr lang="cs-CZ" sz="2800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4860032" y="2708920"/>
            <a:ext cx="41044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Z</a:t>
            </a:r>
            <a:r>
              <a:rPr lang="it-IT" sz="2800" dirty="0" smtClean="0"/>
              <a:t>a </a:t>
            </a:r>
            <a:r>
              <a:rPr lang="it-IT" sz="2800" dirty="0"/>
              <a:t>možnost </a:t>
            </a:r>
            <a:r>
              <a:rPr lang="it-IT" sz="2800" dirty="0" smtClean="0"/>
              <a:t>nastaven</a:t>
            </a:r>
            <a:r>
              <a:rPr lang="cs-CZ" sz="2800" dirty="0" smtClean="0"/>
              <a:t>í</a:t>
            </a:r>
            <a:r>
              <a:rPr lang="it-IT" sz="2800" dirty="0" smtClean="0"/>
              <a:t> </a:t>
            </a:r>
            <a:r>
              <a:rPr lang="it-IT" sz="2800" dirty="0"/>
              <a:t>ISO a možnost </a:t>
            </a:r>
            <a:r>
              <a:rPr lang="it-IT" sz="2800" dirty="0" smtClean="0"/>
              <a:t>fotografov</a:t>
            </a:r>
            <a:r>
              <a:rPr lang="cs-CZ" sz="2800" dirty="0" smtClean="0"/>
              <a:t>á</a:t>
            </a:r>
            <a:r>
              <a:rPr lang="it-IT" sz="2800" dirty="0" smtClean="0"/>
              <a:t>n</a:t>
            </a:r>
            <a:r>
              <a:rPr lang="cs-CZ" sz="2800" dirty="0" smtClean="0"/>
              <a:t>í </a:t>
            </a:r>
            <a:r>
              <a:rPr lang="pl-PL" sz="2800" dirty="0" smtClean="0"/>
              <a:t>v horších světelných podmínkách </a:t>
            </a:r>
            <a:r>
              <a:rPr lang="pl-PL" sz="2800" dirty="0"/>
              <a:t>však</a:t>
            </a:r>
          </a:p>
          <a:p>
            <a:r>
              <a:rPr lang="cs-CZ" sz="2800" dirty="0" smtClean="0"/>
              <a:t>platíme </a:t>
            </a:r>
            <a:r>
              <a:rPr lang="cs-CZ" sz="2800" dirty="0"/>
              <a:t>daň v podobě </a:t>
            </a:r>
            <a:r>
              <a:rPr lang="cs-CZ" sz="2800" dirty="0" smtClean="0"/>
              <a:t>digitálního </a:t>
            </a:r>
            <a:r>
              <a:rPr lang="cs-CZ" sz="2800" dirty="0"/>
              <a:t>šumu, </a:t>
            </a:r>
            <a:r>
              <a:rPr lang="cs-CZ" sz="2800" dirty="0" smtClean="0"/>
              <a:t>který </a:t>
            </a:r>
            <a:r>
              <a:rPr lang="pt-BR" sz="2800" dirty="0" smtClean="0"/>
              <a:t>roste </a:t>
            </a:r>
            <a:r>
              <a:rPr lang="pt-BR" sz="2800" dirty="0"/>
              <a:t>uměrně s </a:t>
            </a:r>
            <a:r>
              <a:rPr lang="pt-BR" sz="2800" dirty="0" smtClean="0"/>
              <a:t>v</a:t>
            </a:r>
            <a:r>
              <a:rPr lang="cs-CZ" sz="2800" dirty="0" smtClean="0"/>
              <a:t>ýší </a:t>
            </a:r>
            <a:r>
              <a:rPr lang="pt-BR" sz="2800" dirty="0" smtClean="0"/>
              <a:t> nastaven</a:t>
            </a:r>
            <a:r>
              <a:rPr lang="cs-CZ" sz="2800" dirty="0" smtClean="0"/>
              <a:t>é</a:t>
            </a:r>
            <a:r>
              <a:rPr lang="pt-BR" sz="2800" dirty="0" smtClean="0"/>
              <a:t>ho </a:t>
            </a:r>
            <a:r>
              <a:rPr lang="pt-BR" sz="2800" dirty="0"/>
              <a:t>ISO a </a:t>
            </a:r>
            <a:r>
              <a:rPr lang="pt-BR" sz="2800" dirty="0" smtClean="0"/>
              <a:t>d</a:t>
            </a:r>
            <a:r>
              <a:rPr lang="cs-CZ" sz="2800" dirty="0" smtClean="0"/>
              <a:t>é</a:t>
            </a:r>
            <a:r>
              <a:rPr lang="pt-BR" sz="2800" dirty="0" smtClean="0"/>
              <a:t>lky</a:t>
            </a:r>
            <a:r>
              <a:rPr lang="cs-CZ" sz="2800" dirty="0" smtClean="0"/>
              <a:t> expozičního času.</a:t>
            </a:r>
            <a:endParaRPr lang="cs-CZ" sz="28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323528" y="2060848"/>
            <a:ext cx="3786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i="1" dirty="0"/>
              <a:t>Fotografie s nastaveným ISO </a:t>
            </a:r>
            <a:r>
              <a:rPr lang="cs-CZ" sz="1400" i="1" dirty="0" smtClean="0"/>
              <a:t>100.</a:t>
            </a:r>
            <a:endParaRPr lang="cs-CZ" sz="1400" dirty="0"/>
          </a:p>
        </p:txBody>
      </p:sp>
      <p:sp>
        <p:nvSpPr>
          <p:cNvPr id="10" name="TextovéPole 9"/>
          <p:cNvSpPr txBox="1"/>
          <p:nvPr/>
        </p:nvSpPr>
        <p:spPr>
          <a:xfrm>
            <a:off x="4962250" y="2060848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/>
              <a:t>Fotografie s nastaveným ISO 12 800, jasně zřetelný digitální </a:t>
            </a:r>
            <a:r>
              <a:rPr lang="pt-BR" sz="1400" i="1" dirty="0" smtClean="0"/>
              <a:t>šum</a:t>
            </a:r>
            <a:r>
              <a:rPr lang="cs-CZ" sz="1400" i="1" dirty="0" smtClean="0"/>
              <a:t>.</a:t>
            </a:r>
            <a:endParaRPr lang="cs-CZ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cs-CZ" sz="3200" b="1" dirty="0" smtClean="0"/>
              <a:t>Rozměry snímače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911741"/>
          </a:xfrm>
        </p:spPr>
        <p:txBody>
          <a:bodyPr>
            <a:noAutofit/>
          </a:bodyPr>
          <a:lstStyle/>
          <a:p>
            <a:r>
              <a:rPr lang="pl-PL" sz="2800" dirty="0"/>
              <a:t>U</a:t>
            </a:r>
            <a:r>
              <a:rPr lang="pl-PL" sz="2800" dirty="0" smtClean="0"/>
              <a:t> rozměrů snímače </a:t>
            </a:r>
            <a:r>
              <a:rPr lang="pl-PL" sz="2800" dirty="0"/>
              <a:t>by se bez </a:t>
            </a:r>
            <a:r>
              <a:rPr lang="pl-PL" sz="2800" dirty="0" smtClean="0"/>
              <a:t>nadsázky </a:t>
            </a:r>
            <a:r>
              <a:rPr lang="cs-CZ" sz="2800" dirty="0" smtClean="0"/>
              <a:t>dalo říct</a:t>
            </a:r>
            <a:r>
              <a:rPr lang="cs-CZ" sz="2800" dirty="0"/>
              <a:t>, že </a:t>
            </a:r>
            <a:r>
              <a:rPr lang="cs-CZ" sz="2800" dirty="0" smtClean="0"/>
              <a:t>čím </a:t>
            </a:r>
            <a:r>
              <a:rPr lang="cs-CZ" sz="2800" dirty="0"/>
              <a:t>je </a:t>
            </a:r>
            <a:r>
              <a:rPr lang="cs-CZ" sz="2800" dirty="0" smtClean="0"/>
              <a:t>snímač větší, tím má </a:t>
            </a:r>
            <a:r>
              <a:rPr lang="cs-CZ" sz="2800" dirty="0"/>
              <a:t>i </a:t>
            </a:r>
            <a:r>
              <a:rPr lang="cs-CZ" sz="2800" dirty="0" smtClean="0"/>
              <a:t>lepší </a:t>
            </a:r>
            <a:r>
              <a:rPr lang="cs-CZ" sz="2800" dirty="0"/>
              <a:t>vlastnosti. </a:t>
            </a:r>
            <a:r>
              <a:rPr lang="cs-CZ" sz="2800" dirty="0" smtClean="0"/>
              <a:t>Ale i </a:t>
            </a:r>
            <a:r>
              <a:rPr lang="cs-CZ" sz="2800" dirty="0"/>
              <a:t>zde </a:t>
            </a:r>
            <a:r>
              <a:rPr lang="cs-CZ" sz="2800" dirty="0" smtClean="0"/>
              <a:t>existují výjimky. Záleží totiž na </a:t>
            </a:r>
            <a:r>
              <a:rPr lang="cs-CZ" sz="2800" dirty="0"/>
              <a:t>tzv. pixel density = </a:t>
            </a:r>
            <a:r>
              <a:rPr lang="cs-CZ" sz="2800" dirty="0" smtClean="0"/>
              <a:t>hustotě </a:t>
            </a:r>
            <a:r>
              <a:rPr lang="pl-PL" sz="2800" dirty="0" smtClean="0"/>
              <a:t>obrazovych </a:t>
            </a:r>
            <a:r>
              <a:rPr lang="pl-PL" sz="2800" dirty="0"/>
              <a:t>bodů na cm2. Při </a:t>
            </a:r>
            <a:r>
              <a:rPr lang="pl-PL" sz="2800" dirty="0" smtClean="0"/>
              <a:t>stejné </a:t>
            </a:r>
            <a:r>
              <a:rPr lang="cs-CZ" sz="2800" dirty="0" smtClean="0"/>
              <a:t>hustotě obrazových </a:t>
            </a:r>
            <a:r>
              <a:rPr lang="cs-CZ" sz="2800" dirty="0"/>
              <a:t>bodů a </a:t>
            </a:r>
            <a:r>
              <a:rPr lang="cs-CZ" sz="2800" dirty="0" smtClean="0"/>
              <a:t>rozlišení snímače </a:t>
            </a:r>
            <a:r>
              <a:rPr lang="cs-CZ" sz="2800" dirty="0"/>
              <a:t>bude </a:t>
            </a:r>
            <a:r>
              <a:rPr lang="cs-CZ" sz="2800" dirty="0" smtClean="0"/>
              <a:t>lepší vlastnosti vykazovat menší snímač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r>
              <a:rPr lang="cs-CZ" sz="2800" dirty="0" smtClean="0"/>
              <a:t>Další </a:t>
            </a:r>
            <a:r>
              <a:rPr lang="cs-CZ" sz="2800" dirty="0"/>
              <a:t>faktor, </a:t>
            </a:r>
            <a:r>
              <a:rPr lang="cs-CZ" sz="2800" dirty="0" smtClean="0"/>
              <a:t>který </a:t>
            </a:r>
            <a:r>
              <a:rPr lang="cs-CZ" sz="2800" dirty="0"/>
              <a:t>rozměr </a:t>
            </a:r>
            <a:r>
              <a:rPr lang="cs-CZ" sz="2800" dirty="0" smtClean="0"/>
              <a:t>snímače ovlivňuje</a:t>
            </a:r>
            <a:r>
              <a:rPr lang="cs-CZ" sz="2800" dirty="0"/>
              <a:t>, je </a:t>
            </a:r>
            <a:r>
              <a:rPr lang="cs-CZ" sz="2800" dirty="0" smtClean="0"/>
              <a:t>ohnisková vzdálenost. </a:t>
            </a:r>
            <a:r>
              <a:rPr lang="pt-BR" sz="2800" dirty="0" smtClean="0"/>
              <a:t>Toto </a:t>
            </a:r>
            <a:r>
              <a:rPr lang="pt-BR" sz="2800" dirty="0"/>
              <a:t>se </a:t>
            </a:r>
            <a:r>
              <a:rPr lang="pt-BR" sz="2800" dirty="0" smtClean="0"/>
              <a:t>net</a:t>
            </a:r>
            <a:r>
              <a:rPr lang="cs-CZ" sz="2800" dirty="0" smtClean="0"/>
              <a:t>ý</a:t>
            </a:r>
            <a:r>
              <a:rPr lang="pt-BR" sz="2800" dirty="0" smtClean="0"/>
              <a:t>k</a:t>
            </a:r>
            <a:r>
              <a:rPr lang="cs-CZ" sz="2800" dirty="0" smtClean="0"/>
              <a:t>á</a:t>
            </a:r>
            <a:r>
              <a:rPr lang="pt-BR" sz="2800" dirty="0" smtClean="0"/>
              <a:t> foto</a:t>
            </a:r>
            <a:r>
              <a:rPr lang="cs-CZ" sz="2800" dirty="0" smtClean="0"/>
              <a:t>grafických přístrojů</a:t>
            </a:r>
            <a:r>
              <a:rPr lang="pt-BR" sz="2800" dirty="0" smtClean="0"/>
              <a:t> </a:t>
            </a:r>
            <a:r>
              <a:rPr lang="pt-BR" sz="2800" dirty="0"/>
              <a:t>s </a:t>
            </a:r>
            <a:r>
              <a:rPr lang="pt-BR" sz="2800" dirty="0" smtClean="0"/>
              <a:t>pevn</a:t>
            </a:r>
            <a:r>
              <a:rPr lang="cs-CZ" sz="2800" dirty="0" smtClean="0"/>
              <a:t>ý</a:t>
            </a:r>
            <a:r>
              <a:rPr lang="pt-BR" sz="2800" dirty="0" smtClean="0"/>
              <a:t>m</a:t>
            </a:r>
            <a:r>
              <a:rPr lang="cs-CZ" sz="2800" dirty="0" smtClean="0"/>
              <a:t> objektivem</a:t>
            </a:r>
            <a:r>
              <a:rPr lang="cs-CZ" sz="2800" dirty="0"/>
              <a:t>, kde je </a:t>
            </a:r>
            <a:r>
              <a:rPr lang="cs-CZ" sz="2800" dirty="0" smtClean="0"/>
              <a:t>optika přizpůsobena </a:t>
            </a:r>
            <a:r>
              <a:rPr lang="cs-CZ" sz="2800" dirty="0"/>
              <a:t>velikosti čipu</a:t>
            </a:r>
            <a:r>
              <a:rPr lang="cs-CZ" sz="2800" dirty="0" smtClean="0"/>
              <a:t>. </a:t>
            </a:r>
            <a:r>
              <a:rPr lang="pl-PL" sz="2800" dirty="0" smtClean="0"/>
              <a:t>U </a:t>
            </a:r>
            <a:r>
              <a:rPr lang="pl-PL" sz="2800" dirty="0"/>
              <a:t>zrcadlovek však jejich </a:t>
            </a:r>
            <a:r>
              <a:rPr lang="pl-PL" sz="2800" dirty="0" smtClean="0"/>
              <a:t>konstrukce </a:t>
            </a:r>
            <a:r>
              <a:rPr lang="cs-CZ" sz="2800" dirty="0" smtClean="0"/>
              <a:t>vychází </a:t>
            </a:r>
            <a:r>
              <a:rPr lang="cs-CZ" sz="2800" dirty="0"/>
              <a:t>z </a:t>
            </a:r>
            <a:r>
              <a:rPr lang="cs-CZ" sz="2800" dirty="0" smtClean="0"/>
              <a:t>kinofilmových přístrojů a tím vyplývající </a:t>
            </a:r>
            <a:r>
              <a:rPr lang="cs-CZ" sz="2800" dirty="0"/>
              <a:t>možnosti </a:t>
            </a:r>
            <a:r>
              <a:rPr lang="cs-CZ" sz="2800" dirty="0" smtClean="0"/>
              <a:t>využití objektivů určených </a:t>
            </a:r>
            <a:r>
              <a:rPr lang="cs-CZ" sz="2800" dirty="0"/>
              <a:t>pro fullframe</a:t>
            </a:r>
            <a:r>
              <a:rPr lang="cs-CZ" sz="2800" dirty="0" smtClean="0"/>
              <a:t>. </a:t>
            </a:r>
            <a:endParaRPr lang="cs-CZ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cs-CZ" sz="3200" b="1" dirty="0" smtClean="0"/>
              <a:t>Rozměry snímače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800" dirty="0" smtClean="0"/>
              <a:t>Pro </a:t>
            </a:r>
            <a:r>
              <a:rPr lang="pl-PL" sz="2800" dirty="0" smtClean="0"/>
              <a:t>nás </a:t>
            </a:r>
            <a:r>
              <a:rPr lang="pl-PL" sz="2800" dirty="0"/>
              <a:t>to </a:t>
            </a:r>
            <a:r>
              <a:rPr lang="pl-PL" sz="2800" dirty="0" smtClean="0"/>
              <a:t>znamená, </a:t>
            </a:r>
            <a:r>
              <a:rPr lang="pl-PL" sz="2800" dirty="0"/>
              <a:t>že </a:t>
            </a:r>
            <a:r>
              <a:rPr lang="pl-PL" sz="2800" dirty="0" smtClean="0"/>
              <a:t>pokud </a:t>
            </a:r>
            <a:r>
              <a:rPr lang="cs-CZ" sz="2800" dirty="0" smtClean="0"/>
              <a:t>nemáme snímač plné velikosti, dochází </a:t>
            </a:r>
            <a:r>
              <a:rPr lang="cs-CZ" sz="2800" dirty="0"/>
              <a:t>k ořezu </a:t>
            </a:r>
            <a:r>
              <a:rPr lang="cs-CZ" sz="2800" dirty="0" smtClean="0"/>
              <a:t>snímku.</a:t>
            </a:r>
          </a:p>
          <a:p>
            <a:endParaRPr lang="cs-CZ" sz="2800" dirty="0" smtClean="0"/>
          </a:p>
          <a:p>
            <a:r>
              <a:rPr lang="cs-CZ" sz="2800" dirty="0" smtClean="0"/>
              <a:t>Například </a:t>
            </a:r>
            <a:r>
              <a:rPr lang="cs-CZ" sz="2800" dirty="0"/>
              <a:t>použijeme-li na </a:t>
            </a:r>
            <a:r>
              <a:rPr lang="cs-CZ" sz="2800" dirty="0" smtClean="0"/>
              <a:t>digitální zrcadlovku </a:t>
            </a:r>
            <a:r>
              <a:rPr lang="cs-CZ" sz="2800" dirty="0"/>
              <a:t>se </a:t>
            </a:r>
            <a:r>
              <a:rPr lang="cs-CZ" sz="2800" dirty="0" smtClean="0"/>
              <a:t>snímačem APS-C </a:t>
            </a:r>
            <a:br>
              <a:rPr lang="cs-CZ" sz="2800" dirty="0" smtClean="0"/>
            </a:br>
            <a:r>
              <a:rPr lang="pl-PL" sz="2800" dirty="0" smtClean="0"/>
              <a:t>o </a:t>
            </a:r>
            <a:r>
              <a:rPr lang="pl-PL" sz="2800" dirty="0"/>
              <a:t>rozměrech 22,3 x 14,9mm </a:t>
            </a:r>
            <a:r>
              <a:rPr lang="pl-PL" sz="2800" dirty="0" smtClean="0"/>
              <a:t>objektiv </a:t>
            </a:r>
            <a:r>
              <a:rPr lang="cs-CZ" sz="2800" dirty="0" smtClean="0"/>
              <a:t>ohniskové vzdálenosti </a:t>
            </a:r>
            <a:r>
              <a:rPr lang="cs-CZ" sz="2800" dirty="0"/>
              <a:t>50mm, </a:t>
            </a:r>
            <a:r>
              <a:rPr lang="cs-CZ" sz="2800" dirty="0" smtClean="0"/>
              <a:t>bude jeho </a:t>
            </a:r>
            <a:r>
              <a:rPr lang="cs-CZ" sz="2800" dirty="0"/>
              <a:t>ekvivalent </a:t>
            </a:r>
            <a:r>
              <a:rPr lang="cs-CZ" sz="2800" dirty="0" smtClean="0"/>
              <a:t>odpovídat ohniskové vzdálenosti </a:t>
            </a:r>
            <a:r>
              <a:rPr lang="cs-CZ" sz="2800" dirty="0"/>
              <a:t>75mm - tomuto </a:t>
            </a:r>
            <a:r>
              <a:rPr lang="cs-CZ" sz="2800" dirty="0" smtClean="0"/>
              <a:t>jevu říkáme </a:t>
            </a:r>
            <a:r>
              <a:rPr lang="cs-CZ" sz="2800" dirty="0"/>
              <a:t>crop </a:t>
            </a:r>
            <a:r>
              <a:rPr lang="cs-CZ" sz="2800" dirty="0" smtClean="0"/>
              <a:t>faktor.</a:t>
            </a:r>
            <a:endParaRPr lang="cs-CZ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2"/>
          <p:cNvSpPr txBox="1"/>
          <p:nvPr/>
        </p:nvSpPr>
        <p:spPr>
          <a:xfrm>
            <a:off x="428596" y="260648"/>
            <a:ext cx="8286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2800" dirty="0" smtClean="0"/>
              <a:t>Zdroje</a:t>
            </a:r>
          </a:p>
          <a:p>
            <a:pPr algn="just"/>
            <a:endParaRPr lang="cs-CZ" sz="2800" dirty="0"/>
          </a:p>
          <a:p>
            <a:pPr algn="just"/>
            <a:r>
              <a:rPr lang="cs-CZ" sz="2800" dirty="0" smtClean="0"/>
              <a:t>Autorem textů, obrázků a grafického uspořádání je Lukáš Veverka a MgA. Eliška Jílková, kteří souhlasí s jejich zveřejněním na Metodickém portálu. Všechny použité ilustrativní obrázky jsou vlastní tvorbou autorů.</a:t>
            </a:r>
            <a:endParaRPr lang="cs-CZ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1060</Words>
  <Application>Microsoft Office PowerPoint</Application>
  <PresentationFormat>Předvádění na obrazovce (4:3)</PresentationFormat>
  <Paragraphs>90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Motiv sady Office</vt:lpstr>
      <vt:lpstr>Vznik digitálního obrazu</vt:lpstr>
      <vt:lpstr>Anotace</vt:lpstr>
      <vt:lpstr>Snímek 3</vt:lpstr>
      <vt:lpstr>Vznik snímku</vt:lpstr>
      <vt:lpstr>Snímek 5</vt:lpstr>
      <vt:lpstr>Snímek 6</vt:lpstr>
      <vt:lpstr>Snímek 7</vt:lpstr>
      <vt:lpstr>Snímek 8</vt:lpstr>
      <vt:lpstr>Rozlišení snímače</vt:lpstr>
      <vt:lpstr>Rozlišení snímače</vt:lpstr>
      <vt:lpstr>Snímek 11</vt:lpstr>
      <vt:lpstr>Snímek 12</vt:lpstr>
      <vt:lpstr>Snímek 13</vt:lpstr>
      <vt:lpstr>Snímač a barva</vt:lpstr>
      <vt:lpstr>Snímek 15</vt:lpstr>
      <vt:lpstr>Snímek 16</vt:lpstr>
      <vt:lpstr>Citlivost</vt:lpstr>
      <vt:lpstr>Citlivost</vt:lpstr>
      <vt:lpstr>Snímek 19</vt:lpstr>
      <vt:lpstr>Rozměry snímače</vt:lpstr>
      <vt:lpstr>Rozměry snímače</vt:lpstr>
      <vt:lpstr>Snímek 22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Vznik digitálního obrazu</dc:title>
  <dc:creator>Atropos;ELISKA_JILKOVA</dc:creator>
  <dc:description>Autorem materiálu a všech jeho částí, není-li uvedeno jinak, je Lukáš Veverka a MgA. Eliška Jílková._x000b_Dostupné z Metodického portálu www.rvp.cz ; ISSN 1802-4785. Provozuje Národní ústav pro vzdělávání, školské poradenské zařízení a zařízení pro další vzdělávání pedagogických pracovníků (NÚV).</dc:description>
  <cp:lastModifiedBy>Atropos</cp:lastModifiedBy>
  <cp:revision>26</cp:revision>
  <dcterms:created xsi:type="dcterms:W3CDTF">2014-04-26T09:33:28Z</dcterms:created>
  <dcterms:modified xsi:type="dcterms:W3CDTF">2014-06-08T08:55:27Z</dcterms:modified>
</cp:coreProperties>
</file>