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5" r:id="rId9"/>
    <p:sldId id="261" r:id="rId10"/>
    <p:sldId id="266" r:id="rId11"/>
    <p:sldId id="262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8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5BE8C-E009-4D7E-B29A-C229BEA3F3B3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AD98E-C1E6-40DF-BDE8-EDBABE389D19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D9FBF-0258-4006-A506-32439B7C7F77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714FB-3D8F-4A10-9861-19802A5C145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 Základní archivace fotografií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Archivace klasických a digitálních fotografií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/>
        </p:nvSpPr>
        <p:spPr>
          <a:xfrm>
            <a:off x="827882" y="6421461"/>
            <a:ext cx="74882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cs-CZ" sz="1100" i="1" dirty="0"/>
              <a:t>Autorem materiálu a všech jeho částí, není-li uvedeno jinak, je </a:t>
            </a:r>
            <a:r>
              <a:rPr lang="cs-CZ" sz="1100" i="1" dirty="0" smtClean="0"/>
              <a:t>Lukáš Veverka a MgA. Eliška Jílková.</a:t>
            </a:r>
            <a:r>
              <a:rPr lang="cs-CZ" sz="1100" i="1" dirty="0"/>
              <a:t/>
            </a:r>
            <a:br>
              <a:rPr lang="cs-CZ" sz="1100" i="1" dirty="0"/>
            </a:br>
            <a:r>
              <a:rPr lang="cs-CZ" sz="1100" i="1" dirty="0"/>
              <a:t>Dostupné z Metodického portálu www.</a:t>
            </a:r>
            <a:r>
              <a:rPr lang="cs-CZ" sz="1100" i="1" dirty="0" err="1"/>
              <a:t>rvp.cz</a:t>
            </a:r>
            <a:r>
              <a:rPr lang="cs-CZ" sz="1100" i="1" dirty="0"/>
              <a:t> ; ISSN 1802-4785. Provozuje Národní ústav pro vzdělávání, školské poradenské zařízení a zařízení pro další vzdělávání pedagogických pracovníků (NÚV).</a:t>
            </a:r>
          </a:p>
          <a:p>
            <a:endParaRPr lang="cs-CZ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dirty="0" smtClean="0"/>
              <a:t>Anotace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Obsah této prezentace je určen k základnímu seznámení studentů s archivací klasické a digitální fotografie.</a:t>
            </a:r>
          </a:p>
          <a:p>
            <a:r>
              <a:rPr lang="cs-CZ" sz="2400" dirty="0" smtClean="0"/>
              <a:t>Prezentace slouží k dokreslení výkladu vyučujícího, který výklad může rozšířit podle úrovně znalostí studentů.</a:t>
            </a:r>
          </a:p>
          <a:p>
            <a:r>
              <a:rPr lang="cs-CZ" sz="2400" dirty="0" smtClean="0"/>
              <a:t>Doporučené je i problematiku archivace propojit s názornými ukázkami během praktické výuky.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299604"/>
            <a:ext cx="4536504" cy="968006"/>
          </a:xfrm>
          <a:prstGeom prst="rect">
            <a:avLst/>
          </a:prstGeom>
        </p:spPr>
      </p:pic>
      <p:graphicFrame>
        <p:nvGraphicFramePr>
          <p:cNvPr id="3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21633834"/>
              </p:ext>
            </p:extLst>
          </p:nvPr>
        </p:nvGraphicFramePr>
        <p:xfrm>
          <a:off x="457200" y="1600200"/>
          <a:ext cx="8229600" cy="47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PROJEKT MŠMT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Název projektu školy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Vybavení odborných učeben moderními technologiemi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Registrační</a:t>
                      </a:r>
                      <a:r>
                        <a:rPr lang="cs-CZ" baseline="0" dirty="0" smtClean="0"/>
                        <a:t> číslo projektu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CZ.1.07/1.5.00/34.0432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Anotace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Archivace klasické a digitální fotografie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Klíčová slova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Archivace, negativy, data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Předmět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Technika</a:t>
                      </a:r>
                      <a:r>
                        <a:rPr lang="cs-CZ" baseline="0" dirty="0" smtClean="0"/>
                        <a:t> fotografie, praktická výuka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Autor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Lukáš</a:t>
                      </a:r>
                      <a:r>
                        <a:rPr lang="cs-CZ" baseline="0" dirty="0" smtClean="0"/>
                        <a:t> Veverka, MgA. Eliška Jílková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učebního materiálu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Prezentace, výklad,</a:t>
                      </a:r>
                      <a:r>
                        <a:rPr lang="cs-CZ" baseline="0" dirty="0" smtClean="0"/>
                        <a:t> odborná praxe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Potřebné pomůcky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Interaktivní</a:t>
                      </a:r>
                      <a:r>
                        <a:rPr lang="cs-CZ" baseline="0" dirty="0" smtClean="0"/>
                        <a:t> tabule, PC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Cílová</a:t>
                      </a:r>
                      <a:r>
                        <a:rPr lang="cs-CZ" baseline="0" dirty="0" smtClean="0"/>
                        <a:t> skupina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Žáci střední školy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interaktivity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Výklad pomocí prezentace,</a:t>
                      </a:r>
                      <a:r>
                        <a:rPr lang="cs-CZ" baseline="0" dirty="0" smtClean="0"/>
                        <a:t> procvičení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Zdroje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Autorská</a:t>
                      </a:r>
                      <a:r>
                        <a:rPr lang="cs-CZ" baseline="0" dirty="0" smtClean="0"/>
                        <a:t> práce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500034" y="428604"/>
            <a:ext cx="814393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/>
              <a:t> </a:t>
            </a:r>
            <a:r>
              <a:rPr lang="cs-CZ" sz="2800" b="1" dirty="0" smtClean="0"/>
              <a:t>Archivace negativů</a:t>
            </a:r>
          </a:p>
          <a:p>
            <a:endParaRPr lang="cs-CZ" sz="2800" b="1" dirty="0"/>
          </a:p>
          <a:p>
            <a:pPr>
              <a:buFontTx/>
              <a:buChar char="-"/>
            </a:pPr>
            <a:r>
              <a:rPr lang="cs-CZ" sz="2800" dirty="0" smtClean="0"/>
              <a:t> Negativy jsou velmi cennou věcí, při jejichž ztrátě přijdeme o možnost </a:t>
            </a:r>
            <a:r>
              <a:rPr lang="cs-CZ" sz="2800" dirty="0"/>
              <a:t>s</a:t>
            </a:r>
            <a:r>
              <a:rPr lang="cs-CZ" sz="2800" dirty="0" smtClean="0"/>
              <a:t> danou fotografií znovu pracovat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pPr>
              <a:buFontTx/>
              <a:buChar char="-"/>
            </a:pPr>
            <a:r>
              <a:rPr lang="cs-CZ" sz="2800" dirty="0" smtClean="0"/>
              <a:t> Negativy jsou náchylné na mechanické, chemické, organické i atmosférické poškození. Přesto díky dobré archivaci vydrží desítky let (při kvalitní technologii negativního procesu</a:t>
            </a:r>
            <a:r>
              <a:rPr lang="cs-CZ" sz="2800" dirty="0" smtClean="0"/>
              <a:t>).</a:t>
            </a:r>
            <a:endParaRPr lang="cs-CZ" sz="2800" dirty="0" smtClean="0"/>
          </a:p>
          <a:p>
            <a:pPr>
              <a:buFontTx/>
              <a:buChar char="-"/>
            </a:pPr>
            <a:r>
              <a:rPr lang="cs-CZ" sz="2800" dirty="0" smtClean="0"/>
              <a:t> V dnešní době existuje celá řada přípravků na archivaci a ochranu negativů před poškozením. Zvláště pak </a:t>
            </a:r>
            <a:r>
              <a:rPr lang="cs-CZ" sz="2800" dirty="0"/>
              <a:t>papírových, slídových či </a:t>
            </a:r>
            <a:r>
              <a:rPr lang="cs-CZ" sz="2800" dirty="0" smtClean="0"/>
              <a:t>plastikových archivačních trezorků. Ty jsou buď kinofilmové po 5 - 6 snímcích v šesti řadách, či středoformátové 3 – 4 snímky formátu 6 x 6 cm (a jejich odvozeniny</a:t>
            </a:r>
            <a:r>
              <a:rPr lang="cs-CZ" sz="2800" dirty="0" smtClean="0"/>
              <a:t>).</a:t>
            </a:r>
            <a:endParaRPr lang="cs-CZ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500034" y="428604"/>
            <a:ext cx="81439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/>
              <a:t> </a:t>
            </a:r>
            <a:r>
              <a:rPr lang="cs-CZ" sz="2800" b="1" dirty="0" smtClean="0"/>
              <a:t>Archivace </a:t>
            </a:r>
            <a:r>
              <a:rPr lang="cs-CZ" sz="2800" b="1" dirty="0" smtClean="0"/>
              <a:t>negativů</a:t>
            </a:r>
          </a:p>
          <a:p>
            <a:endParaRPr lang="cs-CZ" sz="2800" b="1" dirty="0" smtClean="0"/>
          </a:p>
          <a:p>
            <a:pPr>
              <a:buFontTx/>
              <a:buChar char="-"/>
            </a:pPr>
            <a:r>
              <a:rPr lang="cs-CZ" sz="2800" dirty="0" smtClean="0"/>
              <a:t> </a:t>
            </a:r>
            <a:r>
              <a:rPr lang="cs-CZ" sz="2800" dirty="0" smtClean="0"/>
              <a:t>Negativy uložené v trezorcích skladujeme v temnu, při nízké relativní vlhkosti a při stálé teplotě.</a:t>
            </a:r>
          </a:p>
          <a:p>
            <a:pPr>
              <a:buFontTx/>
              <a:buChar char="-"/>
            </a:pPr>
            <a:endParaRPr lang="cs-CZ" sz="2800" dirty="0" smtClean="0"/>
          </a:p>
          <a:p>
            <a:pPr>
              <a:buFontTx/>
              <a:buChar char="-"/>
            </a:pPr>
            <a:r>
              <a:rPr lang="cs-CZ" sz="2800" dirty="0"/>
              <a:t> </a:t>
            </a:r>
            <a:r>
              <a:rPr lang="cs-CZ" sz="2800" dirty="0" smtClean="0"/>
              <a:t>Dalším řešením archivace a ochrany negativů je i jejich případná digitalizace a archivace v digitální podobě jako pojistka před případnou ztrátou hmotného negativu.</a:t>
            </a:r>
          </a:p>
          <a:p>
            <a:pPr>
              <a:buFontTx/>
              <a:buChar char="-"/>
            </a:pPr>
            <a:endParaRPr lang="cs-CZ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188640"/>
            <a:ext cx="842968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Archivace papírových fotografií</a:t>
            </a:r>
          </a:p>
          <a:p>
            <a:endParaRPr lang="cs-CZ" sz="2800" dirty="0"/>
          </a:p>
          <a:p>
            <a:pPr>
              <a:buFontTx/>
              <a:buChar char="-"/>
            </a:pPr>
            <a:r>
              <a:rPr lang="cs-CZ" sz="2800" dirty="0" smtClean="0"/>
              <a:t> Při archivaci papírových fotografií platí téměř stejné zásady jako u negativního materiálu. </a:t>
            </a:r>
            <a:endParaRPr lang="cs-CZ" sz="2800" dirty="0"/>
          </a:p>
          <a:p>
            <a:pPr>
              <a:buFontTx/>
              <a:buChar char="-"/>
            </a:pPr>
            <a:r>
              <a:rPr lang="cs-CZ" sz="2800" dirty="0"/>
              <a:t> </a:t>
            </a:r>
            <a:r>
              <a:rPr lang="cs-CZ" sz="2800" dirty="0" smtClean="0"/>
              <a:t>I papírové fotografie jsou nejvíce poškozovány mechanickým zatížením, chemickými  a organickými vlivy a atmosférickými jevy. Toto často můžeme pozorovat u instalovaných fotografií, na které dopadá přímé sluneční světlo. Fotografie pak blednou a ztrácí se jejich kresba. </a:t>
            </a:r>
            <a:endParaRPr lang="cs-CZ" sz="2800" dirty="0"/>
          </a:p>
          <a:p>
            <a:pPr>
              <a:buFontTx/>
              <a:buChar char="-"/>
            </a:pPr>
            <a:r>
              <a:rPr lang="cs-CZ" sz="2800" dirty="0" smtClean="0"/>
              <a:t> Archivaci u fotografií volíme i podle rozměrů fotografií, pro malé a střední fotografie jsou dobrou volbou fotografická alba. Pro fotografie s větším formátem volíme např. papírové obálky odpovídající velikosti. Není dobré do obálek, či plochých krabic dávat větší počet fotografií</a:t>
            </a:r>
            <a:r>
              <a:rPr lang="cs-CZ" sz="2800" dirty="0" smtClean="0"/>
              <a:t>.</a:t>
            </a:r>
            <a:endParaRPr lang="cs-CZ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548680"/>
            <a:ext cx="84296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Archivace papírových fotografií</a:t>
            </a:r>
          </a:p>
          <a:p>
            <a:endParaRPr lang="cs-CZ" sz="2800" dirty="0"/>
          </a:p>
          <a:p>
            <a:pPr>
              <a:buFontTx/>
              <a:buChar char="-"/>
            </a:pPr>
            <a:r>
              <a:rPr lang="cs-CZ" sz="2800" dirty="0"/>
              <a:t> </a:t>
            </a:r>
            <a:r>
              <a:rPr lang="cs-CZ" sz="2800" dirty="0" smtClean="0"/>
              <a:t>Archivované fotografie by také měli vždy celým svým povrchem ležet na podložce, jinak hrozí, že se fotografie vlastní vahou, nebo vahou fotografií uložených nad ní, ohnou nebo jinak poškodí. </a:t>
            </a:r>
          </a:p>
          <a:p>
            <a:pPr>
              <a:buFontTx/>
              <a:buChar char="-"/>
            </a:pPr>
            <a:endParaRPr lang="cs-CZ" sz="2800" dirty="0"/>
          </a:p>
          <a:p>
            <a:pPr>
              <a:buFontTx/>
              <a:buChar char="-"/>
            </a:pPr>
            <a:r>
              <a:rPr lang="cs-CZ" sz="2800" dirty="0" smtClean="0"/>
              <a:t> Fotografie skladujeme stejně jako negativní materiál v suchu, temnu a za stálé teploty.</a:t>
            </a:r>
            <a:endParaRPr lang="cs-CZ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57158" y="285728"/>
            <a:ext cx="850112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Archivace digitálních fotografií</a:t>
            </a:r>
          </a:p>
          <a:p>
            <a:pPr>
              <a:buFont typeface="Arial" pitchFamily="34" charset="0"/>
              <a:buChar char="•"/>
            </a:pPr>
            <a:endParaRPr lang="cs-CZ" sz="2800" b="1" dirty="0"/>
          </a:p>
          <a:p>
            <a:pPr>
              <a:buFontTx/>
              <a:buChar char="-"/>
            </a:pPr>
            <a:r>
              <a:rPr lang="cs-CZ" sz="2800" dirty="0" smtClean="0"/>
              <a:t> Archivace digitálních dat i přes svoji prvotní jednoduchost v sobě skrývá velká rizika. Při rozvoji počítačové techniky, vývoji softwaru i hardwaru jsme nuceni k neustálým aktualizacím/převodům tak, aby i starší fotografie byli stále pro náš počítač a optické mechaniky čitelné. Další velké riziko je spojeno s poškozením například počítačovými viry apod.</a:t>
            </a:r>
            <a:endParaRPr lang="cs-CZ" sz="2800" dirty="0"/>
          </a:p>
          <a:p>
            <a:pPr>
              <a:buFontTx/>
              <a:buChar char="-"/>
            </a:pPr>
            <a:r>
              <a:rPr lang="cs-CZ" sz="2800" dirty="0" smtClean="0"/>
              <a:t> Archivace digitálních dat by měla probíhat vždy minimálně na dvou úrovních. To platí jak pro zdrojová data (neupravené fotografie; RAW apod.), tak již pro finální snímky.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57158" y="285728"/>
            <a:ext cx="850112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Archivace digitálních fotografií</a:t>
            </a:r>
          </a:p>
          <a:p>
            <a:pPr>
              <a:buFont typeface="Arial" pitchFamily="34" charset="0"/>
              <a:buChar char="•"/>
            </a:pPr>
            <a:endParaRPr lang="cs-CZ" sz="2800" b="1" dirty="0"/>
          </a:p>
          <a:p>
            <a:pPr>
              <a:buFontTx/>
              <a:buChar char="-"/>
            </a:pPr>
            <a:r>
              <a:rPr lang="cs-CZ" sz="2800" dirty="0" smtClean="0"/>
              <a:t>Ideální </a:t>
            </a:r>
            <a:r>
              <a:rPr lang="cs-CZ" sz="2800" dirty="0" smtClean="0"/>
              <a:t>řešení je mít zálohu těchto dat například v počítači a zároveň na externím disku, či CD/DVD ( ty jsou velmi náchylné na mechanické poškození a i když výrobci uvádějí jejich životnost v desítkách let, pak v drtivé většině případů již za pár let nejdou CD/DVD spustit, či jsou z větší části nečitelné).</a:t>
            </a:r>
          </a:p>
          <a:p>
            <a:pPr>
              <a:buFontTx/>
              <a:buChar char="-"/>
            </a:pPr>
            <a:r>
              <a:rPr lang="cs-CZ" sz="2800" dirty="0" smtClean="0"/>
              <a:t> Dnes již není finančně náročné pořídit velkokapacitní externí disky, které zvládnou archivovat velké objemy dat, které jsou s dnešní digitální dobou spojené. </a:t>
            </a:r>
            <a:endParaRPr lang="cs-CZ" sz="2800" dirty="0"/>
          </a:p>
          <a:p>
            <a:pPr>
              <a:buFontTx/>
              <a:buChar char="-"/>
            </a:pPr>
            <a:r>
              <a:rPr lang="cs-CZ" sz="2800" dirty="0" smtClean="0"/>
              <a:t> Pro archivaci fotografií by jste měli mít disk, či jiné záznamové médium určené jen </a:t>
            </a:r>
            <a:br>
              <a:rPr lang="cs-CZ" sz="2800" dirty="0" smtClean="0"/>
            </a:br>
            <a:r>
              <a:rPr lang="cs-CZ" sz="2800" dirty="0" smtClean="0"/>
              <a:t>k tomuto účelu (podstatně tím snížíte riziko ztráty dat</a:t>
            </a:r>
            <a:r>
              <a:rPr lang="cs-CZ" sz="2800" dirty="0" smtClean="0"/>
              <a:t>).</a:t>
            </a:r>
            <a:endParaRPr lang="cs-CZ" sz="28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57158" y="285728"/>
            <a:ext cx="850112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Archivace digitálních fotografií</a:t>
            </a:r>
          </a:p>
          <a:p>
            <a:pPr>
              <a:buFont typeface="Arial" pitchFamily="34" charset="0"/>
              <a:buChar char="•"/>
            </a:pPr>
            <a:endParaRPr lang="cs-CZ" sz="2800" b="1" dirty="0"/>
          </a:p>
          <a:p>
            <a:pPr>
              <a:buFontTx/>
              <a:buChar char="-"/>
            </a:pPr>
            <a:r>
              <a:rPr lang="cs-CZ" sz="2800" dirty="0" smtClean="0"/>
              <a:t>I </a:t>
            </a:r>
            <a:r>
              <a:rPr lang="cs-CZ" sz="2800" dirty="0" smtClean="0"/>
              <a:t>přes všechny pokročilé a stále se vyvíjející technologie je mít své nejlepší fotografie vytištěné a archivované v hmotné podobě. </a:t>
            </a:r>
            <a:br>
              <a:rPr lang="cs-CZ" sz="2800" dirty="0" smtClean="0"/>
            </a:br>
            <a:endParaRPr lang="cs-CZ" sz="2800" dirty="0" smtClean="0"/>
          </a:p>
          <a:p>
            <a:pPr>
              <a:buFontTx/>
              <a:buChar char="-"/>
            </a:pPr>
            <a:r>
              <a:rPr lang="cs-CZ" sz="2800" dirty="0" smtClean="0"/>
              <a:t> Doporučuji projekci německého dokumentárního filmu: Věk digitálního temna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2"/>
          <p:cNvSpPr txBox="1"/>
          <p:nvPr/>
        </p:nvSpPr>
        <p:spPr>
          <a:xfrm>
            <a:off x="428596" y="188640"/>
            <a:ext cx="8286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2800" dirty="0" smtClean="0"/>
              <a:t>Zdroje</a:t>
            </a:r>
          </a:p>
          <a:p>
            <a:pPr algn="just"/>
            <a:endParaRPr lang="cs-CZ" sz="2800" dirty="0"/>
          </a:p>
          <a:p>
            <a:pPr algn="just"/>
            <a:r>
              <a:rPr lang="cs-CZ" sz="2800" dirty="0" smtClean="0"/>
              <a:t>Autorem textů, obrázků a grafického uspořádání je Lukáš Veverka a MgA. Eliška Jílková, kteří souhlasí s jejich zveřejněním na Metodickém portálu. Všechny použité ilustrativní obrázky jsou vlastní tvorbou autorů.</a:t>
            </a:r>
            <a:endParaRPr lang="cs-CZ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676</Words>
  <Application>Microsoft Office PowerPoint</Application>
  <PresentationFormat>Předvádění na obrazovce (4:3)</PresentationFormat>
  <Paragraphs>66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sady Office</vt:lpstr>
      <vt:lpstr> Základní archivace fotografií</vt:lpstr>
      <vt:lpstr>Anotace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Archivace fotografického materiálu</dc:title>
  <dc:creator>Atropos;ELISKA_JILKOVA</dc:creator>
  <dc:description>Autorem materiálu a všech jeho částí, není-li uvedeno jinak, je Lukáš Veverka a MgA. Eliška Jílková._x000b_Dostupné z Metodického portálu www.rvp.cz ; ISSN 1802-4785. Provozuje Národní ústav pro vzdělávání, školské poradenské zařízení a zařízení pro další vzdělávání pedagogických pracovníků (NÚV).</dc:description>
  <cp:lastModifiedBy>Atropos</cp:lastModifiedBy>
  <cp:revision>20</cp:revision>
  <dcterms:created xsi:type="dcterms:W3CDTF">2014-04-26T22:47:17Z</dcterms:created>
  <dcterms:modified xsi:type="dcterms:W3CDTF">2014-06-08T08:58:13Z</dcterms:modified>
</cp:coreProperties>
</file>