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3FCEF-42EE-45AE-BCCB-EEB777BC551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27B15-7724-4754-B298-D778FE3A499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95E2B-90C4-4C82-B37C-972E4CB01F82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3B6E4-D166-4C7B-AEA5-C0A3948487A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Základní pojmy ve fotografii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Seznámení  a stručné vysvětlení základních pojmů ve fotografii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Obsah této prezentace je určen k základnímu seznámení studentů se základními pojmy ve fotografii.</a:t>
            </a:r>
          </a:p>
          <a:p>
            <a:r>
              <a:rPr lang="cs-CZ" sz="28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800" dirty="0" smtClean="0"/>
              <a:t>Doporučené je i problematiku základních pojmů ve fotografii propojit s názornými ukázkami během praktické výuky.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21633834"/>
              </p:ext>
            </p:extLst>
          </p:nvPr>
        </p:nvGraphicFramePr>
        <p:xfrm>
          <a:off x="457200" y="1600200"/>
          <a:ext cx="82296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Základní</a:t>
                      </a:r>
                      <a:r>
                        <a:rPr lang="cs-CZ" baseline="0" dirty="0" smtClean="0"/>
                        <a:t> pojmy ve fotografii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expozice,</a:t>
                      </a:r>
                      <a:r>
                        <a:rPr lang="cs-CZ" baseline="0" dirty="0" smtClean="0"/>
                        <a:t> clona, hlouba ostrosti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fotografická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fotografický přístroj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28596" y="428604"/>
            <a:ext cx="835824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b="1" dirty="0" smtClean="0"/>
              <a:t>Expozice</a:t>
            </a:r>
            <a:r>
              <a:rPr lang="cs-CZ" sz="2800" dirty="0" smtClean="0"/>
              <a:t> – kombinace času, clony a citlivosti. Pro správnou expozici musí být všechny tři faktory nastavené na odpovídající hodnoty. </a:t>
            </a:r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b="1" dirty="0" smtClean="0"/>
              <a:t>Čas</a:t>
            </a:r>
            <a:r>
              <a:rPr lang="cs-CZ" sz="2800" dirty="0" smtClean="0"/>
              <a:t> – je úzce spjat se </a:t>
            </a:r>
            <a:r>
              <a:rPr lang="cs-CZ" sz="2800" b="1" dirty="0" smtClean="0"/>
              <a:t>závěrkou</a:t>
            </a:r>
            <a:r>
              <a:rPr lang="cs-CZ" sz="2800" dirty="0" smtClean="0"/>
              <a:t>, určuje dobu osvitu záznamového média (filmový materiál, digitální snímač), rozsah časů se pohybuje od desítek vteřin až po tisíciny vteřiny.</a:t>
            </a:r>
          </a:p>
          <a:p>
            <a:pPr>
              <a:buFont typeface="Arial" pitchFamily="34" charset="0"/>
              <a:buChar char="•"/>
            </a:pP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Clona</a:t>
            </a:r>
            <a:r>
              <a:rPr lang="cs-CZ" sz="2800" dirty="0" smtClean="0"/>
              <a:t> –  (Irisová) -  Je speciálně umístěná. Omezuje svazek paprsků procházející na záznamové médium, bez ovlivnění zorného úhlu. Clona má tedy vliv na dobu expozičního času a hloubku ostrosti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28596" y="260648"/>
            <a:ext cx="835824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</a:t>
            </a:r>
            <a:r>
              <a:rPr lang="cs-CZ" sz="2800" b="1" dirty="0" smtClean="0"/>
              <a:t>Citlivost </a:t>
            </a:r>
            <a:r>
              <a:rPr lang="cs-CZ" sz="2800" dirty="0" smtClean="0"/>
              <a:t>- (ISO) – určuje citlivost záznamových médií na světlo. U analogové fotografie určuje číslo citlivosti množství zrn světlocitlivé látky na jednom palci</a:t>
            </a:r>
            <a:r>
              <a:rPr lang="cs-CZ" sz="2800" dirty="0"/>
              <a:t> </a:t>
            </a:r>
            <a:r>
              <a:rPr lang="cs-CZ" sz="2800" dirty="0" smtClean="0"/>
              <a:t>². V digitální fotografii citlivost snímače ovlivňuje procházející el. proud čipem.</a:t>
            </a: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Normované hodnoty ISO jsou 50; 100; 200; </a:t>
            </a:r>
            <a:r>
              <a:rPr lang="cs-CZ" sz="2800" dirty="0" smtClean="0"/>
              <a:t>400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Hloubka ostrosti </a:t>
            </a:r>
            <a:r>
              <a:rPr lang="cs-CZ" sz="2800" dirty="0" smtClean="0"/>
              <a:t>– charakterizuje schopnost objektivu ostře zobrazit určitou část prostoru do roviny snímku.</a:t>
            </a:r>
          </a:p>
          <a:p>
            <a:pPr>
              <a:buFontTx/>
              <a:buChar char="-"/>
            </a:pPr>
            <a:r>
              <a:rPr lang="cs-CZ" sz="2800" dirty="0" smtClean="0"/>
              <a:t>Čím větší je clonové číslo, tím větší hloubka ostrosti a naopak</a:t>
            </a:r>
            <a:r>
              <a:rPr lang="cs-CZ" sz="2800" dirty="0" smtClean="0"/>
              <a:t>.</a:t>
            </a:r>
          </a:p>
          <a:p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Zorné pole </a:t>
            </a:r>
            <a:r>
              <a:rPr lang="cs-CZ" sz="2800" dirty="0" smtClean="0"/>
              <a:t>– (podobně zorný úhel) – je část předmětového prostoru, kterou je schopna zobrazit daná optická soustava.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4282" y="214290"/>
            <a:ext cx="87154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Optická soustava </a:t>
            </a:r>
            <a:r>
              <a:rPr lang="cs-CZ" sz="2800" dirty="0" smtClean="0"/>
              <a:t>– soubor optických prvků, které jsou uspořádány tak, aby plnily požadovanou funkci (čočky, hranoly, zrcadla, atd.).</a:t>
            </a:r>
          </a:p>
          <a:p>
            <a:pPr>
              <a:buFont typeface="Arial" pitchFamily="34" charset="0"/>
              <a:buChar char="•"/>
            </a:pP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b="1" dirty="0" smtClean="0"/>
              <a:t>Čočka</a:t>
            </a:r>
            <a:r>
              <a:rPr lang="cs-CZ" sz="2800" dirty="0" smtClean="0"/>
              <a:t> – Je nejjednodušší optická soustava. Čočky dělíme na dva druhy:</a:t>
            </a:r>
          </a:p>
          <a:p>
            <a:pPr>
              <a:buFontTx/>
              <a:buChar char="-"/>
            </a:pPr>
            <a:r>
              <a:rPr lang="cs-CZ" sz="2800" dirty="0" smtClean="0"/>
              <a:t> Spojky (kladná hodnota obrazové ohniskové vzdálenosti)</a:t>
            </a:r>
          </a:p>
          <a:p>
            <a:pPr>
              <a:buFontTx/>
              <a:buChar char="-"/>
            </a:pPr>
            <a:r>
              <a:rPr lang="cs-CZ" sz="2800" dirty="0" smtClean="0"/>
              <a:t> Rozptylky (záporná  hodnota obrazové ohniskové vzdálenosti)</a:t>
            </a:r>
          </a:p>
          <a:p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Světlo</a:t>
            </a:r>
            <a:r>
              <a:rPr lang="cs-CZ" sz="2800" dirty="0" smtClean="0"/>
              <a:t> -  Elektromagnetické záření o různých vlnových délkách.</a:t>
            </a:r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Vinětace</a:t>
            </a:r>
            <a:r>
              <a:rPr lang="cs-CZ" sz="2800" dirty="0" smtClean="0"/>
              <a:t> – Vada optických soustav projevující se nižším jasem na okrajích snímku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4282" y="214290"/>
            <a:ext cx="87154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Paralaxa</a:t>
            </a:r>
            <a:r>
              <a:rPr lang="cs-CZ" sz="2800" dirty="0" smtClean="0"/>
              <a:t> - Úhel mezi osou hledáčku a objektivu, kdy dochází k posunu zobrazené scény v hledáčku a v objektivu. U zrcadlových přístrojů je paralaxa nulová</a:t>
            </a:r>
            <a:r>
              <a:rPr lang="cs-CZ" sz="2800" dirty="0" smtClean="0"/>
              <a:t>.</a:t>
            </a:r>
            <a:endParaRPr lang="cs-CZ" sz="2800" b="1" dirty="0" smtClean="0"/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Světelnost objektivu</a:t>
            </a:r>
            <a:r>
              <a:rPr lang="cs-CZ" sz="2800" dirty="0" smtClean="0"/>
              <a:t> – Určuje schopnost propouštět dané množství světla, je dána poměrem ohniskové vzdálenosti ku průměru vstupní pupily</a:t>
            </a:r>
            <a:r>
              <a:rPr lang="cs-CZ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cs-CZ" sz="2800" b="1" dirty="0" smtClean="0"/>
          </a:p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</a:t>
            </a:r>
            <a:r>
              <a:rPr lang="cs-CZ" sz="2800" b="1" dirty="0" smtClean="0"/>
              <a:t>CCD</a:t>
            </a:r>
            <a:r>
              <a:rPr lang="cs-CZ" sz="2800" dirty="0" smtClean="0"/>
              <a:t> – (</a:t>
            </a:r>
            <a:r>
              <a:rPr lang="cs-CZ" sz="2800" dirty="0" err="1" smtClean="0"/>
              <a:t>charge</a:t>
            </a:r>
            <a:r>
              <a:rPr lang="cs-CZ" sz="2800" dirty="0" smtClean="0"/>
              <a:t> </a:t>
            </a:r>
            <a:r>
              <a:rPr lang="cs-CZ" sz="2800" dirty="0" err="1" smtClean="0"/>
              <a:t>coupled</a:t>
            </a:r>
            <a:r>
              <a:rPr lang="cs-CZ" sz="2800" dirty="0" smtClean="0"/>
              <a:t> device = obvod vázaný nábojem) – Jedná se o druh digitálního snímače ve fotoaparátu</a:t>
            </a:r>
            <a:r>
              <a:rPr lang="cs-CZ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</a:t>
            </a:r>
            <a:r>
              <a:rPr lang="cs-CZ" sz="2800" b="1" dirty="0" smtClean="0"/>
              <a:t>CMOS </a:t>
            </a:r>
            <a:r>
              <a:rPr lang="cs-CZ" sz="2800" dirty="0" smtClean="0"/>
              <a:t>– (</a:t>
            </a:r>
            <a:r>
              <a:rPr lang="cs-CZ" sz="2800" dirty="0" err="1" smtClean="0"/>
              <a:t>complementary</a:t>
            </a:r>
            <a:r>
              <a:rPr lang="cs-CZ" sz="2800" dirty="0" smtClean="0"/>
              <a:t> metal oxide </a:t>
            </a:r>
            <a:r>
              <a:rPr lang="cs-CZ" sz="2800" dirty="0" err="1" smtClean="0"/>
              <a:t>semiconductor</a:t>
            </a:r>
            <a:r>
              <a:rPr lang="cs-CZ" sz="2800" dirty="0" smtClean="0"/>
              <a:t>) – Na rozdíl od snímače CCD má CMOS snímací fotodiody propojeny spojovací sítí. Přenáší generovaný náboj přímo na výstup.</a:t>
            </a:r>
            <a:endParaRPr lang="cs-CZ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4282" y="214290"/>
            <a:ext cx="87154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 </a:t>
            </a:r>
            <a:r>
              <a:rPr lang="cs-CZ" sz="2800" b="1" dirty="0" smtClean="0"/>
              <a:t>Formát </a:t>
            </a:r>
            <a:r>
              <a:rPr lang="cs-CZ" sz="2800" dirty="0" smtClean="0"/>
              <a:t>– Soubor pravidel kódování a uspořádání digitalizovaných dat </a:t>
            </a:r>
          </a:p>
          <a:p>
            <a:r>
              <a:rPr lang="cs-CZ" sz="2800" dirty="0" smtClean="0"/>
              <a:t>(JPEG; RAW; TIFF atd.). Dále viz formáty záznamových médií v analogové fotografii, aj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Interpolace</a:t>
            </a:r>
            <a:r>
              <a:rPr lang="cs-CZ" sz="2800" dirty="0" smtClean="0"/>
              <a:t> – Zvyšování počtu obrazových plošek obrazu vypočítanými hodnotami</a:t>
            </a:r>
            <a:r>
              <a:rPr lang="cs-CZ" sz="2800" dirty="0" smtClean="0"/>
              <a:t>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Komprese</a:t>
            </a:r>
            <a:r>
              <a:rPr lang="cs-CZ" sz="2800" dirty="0" smtClean="0"/>
              <a:t> -  Snížení objemu dat s využitím jejich nadbytečnosti (opakující se stejné hodnoty</a:t>
            </a:r>
            <a:r>
              <a:rPr lang="cs-CZ" sz="2800" dirty="0" smtClean="0"/>
              <a:t>).</a:t>
            </a: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Pixel</a:t>
            </a:r>
            <a:r>
              <a:rPr lang="cs-CZ" sz="2800" dirty="0" smtClean="0"/>
              <a:t> –  elementární (základní) ploška. Čtyřúhelníková nebo osmiúhelníková. Je to nejmenší část obrazu. U digitálních snímačů vyjadřuje nejmenší světlocitlivou buňku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Rozlišení</a:t>
            </a:r>
            <a:r>
              <a:rPr lang="cs-CZ" sz="2800" dirty="0" smtClean="0"/>
              <a:t> – Míra pro hodnocení obrazové kvality. V digitálním prostředí je určující počet pixelů. </a:t>
            </a:r>
            <a:endParaRPr lang="cs-CZ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188640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626</Words>
  <Application>Microsoft Office PowerPoint</Application>
  <PresentationFormat>Předvádění na obrazovce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sady Office</vt:lpstr>
      <vt:lpstr>Základní pojmy ve fotografii</vt:lpstr>
      <vt:lpstr>Anotace</vt:lpstr>
      <vt:lpstr>Snímek 3</vt:lpstr>
      <vt:lpstr>Snímek 4</vt:lpstr>
      <vt:lpstr>Snímek 5</vt:lpstr>
      <vt:lpstr>Snímek 6</vt:lpstr>
      <vt:lpstr>Snímek 7</vt:lpstr>
      <vt:lpstr>Snímek 8</vt:lpstr>
      <vt:lpstr>Snímek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Základní pojmy ve fotografii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35</cp:revision>
  <dcterms:created xsi:type="dcterms:W3CDTF">2014-04-26T20:58:45Z</dcterms:created>
  <dcterms:modified xsi:type="dcterms:W3CDTF">2014-06-08T09:01:02Z</dcterms:modified>
</cp:coreProperties>
</file>