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79" r:id="rId6"/>
    <p:sldId id="260" r:id="rId7"/>
    <p:sldId id="280" r:id="rId8"/>
    <p:sldId id="261" r:id="rId9"/>
    <p:sldId id="281" r:id="rId10"/>
    <p:sldId id="262" r:id="rId11"/>
    <p:sldId id="282" r:id="rId12"/>
    <p:sldId id="263" r:id="rId13"/>
    <p:sldId id="264" r:id="rId14"/>
    <p:sldId id="283" r:id="rId15"/>
    <p:sldId id="265" r:id="rId16"/>
    <p:sldId id="284" r:id="rId17"/>
    <p:sldId id="266" r:id="rId18"/>
    <p:sldId id="267" r:id="rId19"/>
    <p:sldId id="285" r:id="rId20"/>
    <p:sldId id="268" r:id="rId21"/>
    <p:sldId id="286" r:id="rId22"/>
    <p:sldId id="269" r:id="rId23"/>
    <p:sldId id="287" r:id="rId24"/>
    <p:sldId id="270" r:id="rId25"/>
    <p:sldId id="288" r:id="rId26"/>
    <p:sldId id="271" r:id="rId27"/>
    <p:sldId id="289" r:id="rId28"/>
    <p:sldId id="272" r:id="rId29"/>
    <p:sldId id="290" r:id="rId30"/>
    <p:sldId id="273" r:id="rId31"/>
    <p:sldId id="291" r:id="rId32"/>
    <p:sldId id="274" r:id="rId33"/>
    <p:sldId id="292" r:id="rId34"/>
    <p:sldId id="275" r:id="rId35"/>
    <p:sldId id="293" r:id="rId36"/>
    <p:sldId id="276" r:id="rId37"/>
    <p:sldId id="294" r:id="rId38"/>
    <p:sldId id="277" r:id="rId39"/>
    <p:sldId id="295" r:id="rId40"/>
    <p:sldId id="296" r:id="rId41"/>
    <p:sldId id="278" r:id="rId4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AAF3D-28D4-4BCC-B742-3FDA2E75CB4F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583BA-BA85-4C8B-B810-7DC4167B56A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9769-327E-4D62-BA92-8C518058698C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ED27F-DEC5-4D2C-8FEF-739D8F25CBD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Základní vybavení fotografického ateliéru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Osvětlovací technika a příslušenství</a:t>
            </a:r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Obsah této prezentace je určen k základnímu seznámení studentů s tématem vybavení fotografického  ateliéru osvětlovací technikou a příslušenstvím.</a:t>
            </a:r>
          </a:p>
          <a:p>
            <a:r>
              <a:rPr lang="cs-CZ" sz="24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400" dirty="0" smtClean="0"/>
              <a:t>Doporučené je i problematiku  vybavení ateliéru osvětlovací technikou a příslušenstvím propojit s názornými ukázkami během praktické výuky.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67544" y="1412776"/>
          <a:ext cx="82296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Základní</a:t>
                      </a:r>
                      <a:r>
                        <a:rPr lang="cs-CZ" baseline="0" dirty="0" smtClean="0"/>
                        <a:t> vybavení ateliéru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Osvětlovací</a:t>
                      </a:r>
                      <a:r>
                        <a:rPr lang="cs-CZ" baseline="0" dirty="0" smtClean="0"/>
                        <a:t> technika, příslušenství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fotografická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fotografický přístroj, ateliérová světla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smtClean="0"/>
              <a:t>Osvětlovací technika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1546249"/>
            <a:ext cx="8352928" cy="469106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Jak </a:t>
            </a:r>
            <a:r>
              <a:rPr lang="cs-CZ" sz="2800" dirty="0"/>
              <a:t>již </a:t>
            </a:r>
            <a:r>
              <a:rPr lang="cs-CZ" sz="2800" dirty="0" smtClean="0"/>
              <a:t>víme z kapitoly o světle, </a:t>
            </a:r>
            <a:r>
              <a:rPr lang="cs-CZ" sz="2800" dirty="0"/>
              <a:t>zdrojů </a:t>
            </a:r>
            <a:r>
              <a:rPr lang="cs-CZ" sz="2800" dirty="0" smtClean="0"/>
              <a:t>světla máme na výběr velké množství. Podobně toto platí </a:t>
            </a:r>
            <a:r>
              <a:rPr lang="cs-CZ" sz="2800" dirty="0"/>
              <a:t>i pro </a:t>
            </a:r>
            <a:r>
              <a:rPr lang="cs-CZ" sz="2800" dirty="0" smtClean="0"/>
              <a:t>příslušenství jako součást vybavení umělého svícení </a:t>
            </a:r>
          </a:p>
          <a:p>
            <a:pPr algn="just"/>
            <a:r>
              <a:rPr lang="cs-CZ" sz="2800" dirty="0" smtClean="0"/>
              <a:t>– jejich různé </a:t>
            </a:r>
            <a:r>
              <a:rPr lang="cs-CZ" sz="2800" dirty="0"/>
              <a:t>kombinace nám </a:t>
            </a:r>
            <a:r>
              <a:rPr lang="cs-CZ" sz="2800" dirty="0" smtClean="0"/>
              <a:t>dávají nepřeberné </a:t>
            </a:r>
            <a:r>
              <a:rPr lang="cs-CZ" sz="2800" dirty="0"/>
              <a:t>množství </a:t>
            </a:r>
            <a:r>
              <a:rPr lang="cs-CZ" sz="2800" dirty="0" smtClean="0"/>
              <a:t>možností </a:t>
            </a:r>
            <a:r>
              <a:rPr lang="it-IT" sz="2800" dirty="0" smtClean="0"/>
              <a:t>pro </a:t>
            </a:r>
            <a:r>
              <a:rPr lang="it-IT" sz="2800" dirty="0"/>
              <a:t>kreativní práci se </a:t>
            </a:r>
            <a:r>
              <a:rPr lang="it-IT" sz="2800" dirty="0" smtClean="0"/>
              <a:t>světlem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3898776" cy="563662"/>
          </a:xfrm>
        </p:spPr>
        <p:txBody>
          <a:bodyPr>
            <a:noAutofit/>
          </a:bodyPr>
          <a:lstStyle/>
          <a:p>
            <a:r>
              <a:rPr lang="cs-CZ" sz="2800" dirty="0" smtClean="0"/>
              <a:t>Osvětlovací technika</a:t>
            </a:r>
            <a:endParaRPr lang="cs-CZ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30366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323528" y="5733256"/>
            <a:ext cx="8391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Pohled na základní vybavení fotoateliéru: v popředí jsou monolightové zábleskové hlavy s </a:t>
            </a:r>
            <a:r>
              <a:rPr lang="cs-CZ" sz="2800" i="1" dirty="0" smtClean="0"/>
              <a:t>nasazenými softboxy.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71472" y="357166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/>
              <a:t>Záblesková zařízení</a:t>
            </a:r>
            <a:endParaRPr lang="cs-CZ" sz="40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1520" y="1412776"/>
            <a:ext cx="87129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Existuje </a:t>
            </a:r>
            <a:r>
              <a:rPr lang="cs-CZ" sz="2800" dirty="0"/>
              <a:t>několik druhů zábleskových zařízení, které dělíme </a:t>
            </a:r>
            <a:r>
              <a:rPr lang="cs-CZ" sz="2800" dirty="0" smtClean="0"/>
              <a:t>podle</a:t>
            </a:r>
          </a:p>
          <a:p>
            <a:endParaRPr lang="cs-CZ" sz="2800" dirty="0"/>
          </a:p>
          <a:p>
            <a:r>
              <a:rPr lang="cs-CZ" sz="2800" dirty="0"/>
              <a:t>- jejich konstrukce</a:t>
            </a:r>
          </a:p>
          <a:p>
            <a:r>
              <a:rPr lang="cs-CZ" sz="2800" dirty="0"/>
              <a:t>- způsobu ovládání</a:t>
            </a:r>
          </a:p>
          <a:p>
            <a:r>
              <a:rPr lang="cs-CZ" sz="2800" dirty="0"/>
              <a:t>- výkonu</a:t>
            </a:r>
          </a:p>
          <a:p>
            <a:pPr>
              <a:buFontTx/>
              <a:buChar char="-"/>
            </a:pPr>
            <a:r>
              <a:rPr lang="cs-CZ" sz="2800" dirty="0" smtClean="0"/>
              <a:t>možnosti využití</a:t>
            </a:r>
          </a:p>
          <a:p>
            <a:endParaRPr lang="cs-CZ" sz="2800" dirty="0"/>
          </a:p>
          <a:p>
            <a:r>
              <a:rPr lang="cs-CZ" sz="2800" dirty="0"/>
              <a:t>nebudeme se zabývat blesky vestavěnými přímo do těla </a:t>
            </a:r>
            <a:r>
              <a:rPr lang="cs-CZ" sz="2800" dirty="0" smtClean="0"/>
              <a:t>fotografického přístroje, jejich </a:t>
            </a:r>
            <a:r>
              <a:rPr lang="cs-CZ" sz="2800" dirty="0"/>
              <a:t>využití v drtivé většině případů je spíše na </a:t>
            </a:r>
            <a:r>
              <a:rPr lang="cs-CZ" sz="2800" dirty="0" smtClean="0"/>
              <a:t>škodu.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71472" y="357166"/>
            <a:ext cx="542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Záblesková zařízení</a:t>
            </a:r>
            <a:endParaRPr lang="cs-CZ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137557"/>
            <a:ext cx="5256584" cy="459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323528" y="5805264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/>
              <a:t>Externí ruční blesk k </a:t>
            </a:r>
            <a:r>
              <a:rPr lang="cs-CZ" sz="2800" i="1" dirty="0" smtClean="0"/>
              <a:t>středoformátovému fotografickému </a:t>
            </a:r>
            <a:r>
              <a:rPr lang="cs-CZ" sz="2800" i="1" dirty="0" smtClean="0"/>
              <a:t>přístroji.</a:t>
            </a:r>
            <a:endParaRPr lang="cs-CZ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7158" y="642918"/>
            <a:ext cx="81439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Externí </a:t>
            </a:r>
            <a:r>
              <a:rPr lang="cs-CZ" sz="2800" b="1" dirty="0"/>
              <a:t>blesk </a:t>
            </a:r>
            <a:r>
              <a:rPr lang="cs-CZ" sz="2800" b="1" dirty="0" smtClean="0"/>
              <a:t>pro fotografické přístroje</a:t>
            </a:r>
          </a:p>
          <a:p>
            <a:endParaRPr lang="cs-CZ" sz="2800" dirty="0"/>
          </a:p>
          <a:p>
            <a:r>
              <a:rPr lang="cs-CZ" sz="2800" dirty="0"/>
              <a:t>- nejčastější skupina zábleskových zařízení - pro fotografování </a:t>
            </a:r>
            <a:r>
              <a:rPr lang="cs-CZ" sz="2800" dirty="0" smtClean="0"/>
              <a:t>svateb, různých </a:t>
            </a:r>
            <a:r>
              <a:rPr lang="cs-CZ" sz="2800" dirty="0"/>
              <a:t>společenských a sportovních akcích a všude tam, kde </a:t>
            </a:r>
            <a:r>
              <a:rPr lang="cs-CZ" sz="2800" dirty="0" smtClean="0"/>
              <a:t>je technicky </a:t>
            </a:r>
            <a:r>
              <a:rPr lang="cs-CZ" sz="2800" dirty="0"/>
              <a:t>nemožné nebo velmi nákladné používání velkých </a:t>
            </a:r>
            <a:r>
              <a:rPr lang="cs-CZ" sz="2800" dirty="0" smtClean="0"/>
              <a:t>záblesků.</a:t>
            </a:r>
          </a:p>
          <a:p>
            <a:endParaRPr lang="cs-CZ" sz="2800" dirty="0"/>
          </a:p>
          <a:p>
            <a:r>
              <a:rPr lang="cs-CZ" sz="2800" dirty="0"/>
              <a:t>- na rozdíl od vestavěných blesků máme možnost mít nad </a:t>
            </a:r>
            <a:r>
              <a:rPr lang="cs-CZ" sz="2800" dirty="0" smtClean="0"/>
              <a:t>externím bleskem mnohem </a:t>
            </a:r>
            <a:r>
              <a:rPr lang="cs-CZ" sz="2800" dirty="0"/>
              <a:t>větší kontrolu: máme-li k dispozici synchronizační kabel, </a:t>
            </a:r>
            <a:r>
              <a:rPr lang="cs-CZ" sz="2800" dirty="0" smtClean="0"/>
              <a:t>či bezdrátové </a:t>
            </a:r>
            <a:r>
              <a:rPr lang="cs-CZ" sz="2800" dirty="0"/>
              <a:t>odpalování, máme volné ruce k </a:t>
            </a:r>
            <a:r>
              <a:rPr lang="cs-CZ" sz="2800" dirty="0" smtClean="0"/>
              <a:t>tvorbě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7158" y="642918"/>
            <a:ext cx="81439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Externí </a:t>
            </a:r>
            <a:r>
              <a:rPr lang="cs-CZ" sz="2800" b="1" dirty="0"/>
              <a:t>blesk </a:t>
            </a:r>
            <a:r>
              <a:rPr lang="cs-CZ" sz="2800" b="1" dirty="0" smtClean="0"/>
              <a:t>pro fotografické přístroje</a:t>
            </a:r>
          </a:p>
          <a:p>
            <a:endParaRPr lang="cs-CZ" sz="2800" dirty="0"/>
          </a:p>
          <a:p>
            <a:r>
              <a:rPr lang="cs-CZ" sz="2800" dirty="0"/>
              <a:t>- při použití více těchto </a:t>
            </a:r>
            <a:r>
              <a:rPr lang="cs-CZ" sz="2800" dirty="0" smtClean="0"/>
              <a:t>externích blesků </a:t>
            </a:r>
            <a:r>
              <a:rPr lang="cs-CZ" sz="2800" dirty="0"/>
              <a:t>můžeme vytvořit velmi </a:t>
            </a:r>
            <a:r>
              <a:rPr lang="cs-CZ" sz="2800" dirty="0" smtClean="0"/>
              <a:t>dobré a </a:t>
            </a:r>
            <a:r>
              <a:rPr lang="cs-CZ" sz="2800" dirty="0"/>
              <a:t>přesné </a:t>
            </a:r>
            <a:r>
              <a:rPr lang="cs-CZ" sz="2800" dirty="0" smtClean="0"/>
              <a:t>svícení.</a:t>
            </a:r>
          </a:p>
          <a:p>
            <a:endParaRPr lang="cs-CZ" sz="2800" dirty="0"/>
          </a:p>
          <a:p>
            <a:r>
              <a:rPr lang="cs-CZ" sz="2800" dirty="0"/>
              <a:t>- v dnešní době jsou k dispozici i doplňky určené přímo </a:t>
            </a:r>
            <a:r>
              <a:rPr lang="cs-CZ" sz="2800" dirty="0" smtClean="0"/>
              <a:t>pro práci s tímto externím zařízením/bleskem.</a:t>
            </a:r>
            <a:endParaRPr lang="cs-CZ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328582"/>
            <a:ext cx="853532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/>
              <a:t> </a:t>
            </a:r>
            <a:r>
              <a:rPr lang="cs-CZ" sz="2800" b="1" dirty="0" smtClean="0"/>
              <a:t>Kruhové </a:t>
            </a:r>
            <a:r>
              <a:rPr lang="cs-CZ" sz="2800" b="1" dirty="0"/>
              <a:t>a makro </a:t>
            </a:r>
            <a:r>
              <a:rPr lang="cs-CZ" sz="2800" b="1" dirty="0" smtClean="0"/>
              <a:t>blesky</a:t>
            </a:r>
          </a:p>
          <a:p>
            <a:endParaRPr lang="cs-CZ" sz="2800" b="1" dirty="0"/>
          </a:p>
          <a:p>
            <a:pPr>
              <a:buFontTx/>
              <a:buChar char="-"/>
            </a:pPr>
            <a:r>
              <a:rPr lang="cs-CZ" sz="2800" dirty="0" smtClean="0"/>
              <a:t> Jejich </a:t>
            </a:r>
            <a:r>
              <a:rPr lang="cs-CZ" sz="2800" dirty="0"/>
              <a:t>využití původně vycházelo z potřeb technických </a:t>
            </a:r>
            <a:r>
              <a:rPr lang="cs-CZ" sz="2800" dirty="0" smtClean="0"/>
              <a:t>žánrů fotografie</a:t>
            </a:r>
            <a:r>
              <a:rPr lang="cs-CZ" sz="2800" dirty="0"/>
              <a:t>, zvláště pak pro vědecké </a:t>
            </a:r>
            <a:r>
              <a:rPr lang="cs-CZ" sz="2800" dirty="0" smtClean="0"/>
              <a:t>potřeby.</a:t>
            </a:r>
          </a:p>
          <a:p>
            <a:pPr>
              <a:buFontTx/>
              <a:buChar char="-"/>
            </a:pP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Konstrukce </a:t>
            </a:r>
            <a:r>
              <a:rPr lang="cs-CZ" sz="2800" dirty="0"/>
              <a:t>umožňuje fotografování téměř bez viditelných </a:t>
            </a:r>
            <a:r>
              <a:rPr lang="cs-CZ" sz="2800" dirty="0" smtClean="0"/>
              <a:t>stínů.</a:t>
            </a:r>
          </a:p>
          <a:p>
            <a:pPr>
              <a:buFontTx/>
              <a:buChar char="-"/>
            </a:pPr>
            <a:endParaRPr lang="cs-CZ" sz="2800" dirty="0"/>
          </a:p>
          <a:p>
            <a:pPr>
              <a:buFontTx/>
              <a:buChar char="-"/>
            </a:pPr>
            <a:r>
              <a:rPr lang="cs-CZ" sz="2800" dirty="0" smtClean="0"/>
              <a:t> Jsou </a:t>
            </a:r>
            <a:r>
              <a:rPr lang="cs-CZ" sz="2800" dirty="0"/>
              <a:t>tvořeny buď kruhovou trubicí nebo soustavou několika </a:t>
            </a:r>
            <a:r>
              <a:rPr lang="cs-CZ" sz="2800" dirty="0" smtClean="0"/>
              <a:t>malých blesků </a:t>
            </a:r>
            <a:r>
              <a:rPr lang="cs-CZ" sz="2800" dirty="0"/>
              <a:t>uspořádaných do kruhu kolem objektivu </a:t>
            </a:r>
            <a:r>
              <a:rPr lang="cs-CZ" sz="2800" dirty="0" smtClean="0"/>
              <a:t>fotografického přístroje.</a:t>
            </a:r>
          </a:p>
          <a:p>
            <a:endParaRPr lang="cs-CZ" sz="2800" dirty="0"/>
          </a:p>
          <a:p>
            <a:r>
              <a:rPr lang="cs-CZ" sz="2800" dirty="0"/>
              <a:t>- </a:t>
            </a:r>
            <a:r>
              <a:rPr lang="cs-CZ" sz="2800" dirty="0" smtClean="0"/>
              <a:t>V </a:t>
            </a:r>
            <a:r>
              <a:rPr lang="cs-CZ" sz="2800" dirty="0"/>
              <a:t>poslední době se ovšem staly oblíbeným nástrojem v </a:t>
            </a:r>
            <a:r>
              <a:rPr lang="cs-CZ" sz="2800" dirty="0" smtClean="0"/>
              <a:t>rukou portrétních </a:t>
            </a:r>
            <a:r>
              <a:rPr lang="cs-CZ" sz="2800" dirty="0"/>
              <a:t>a </a:t>
            </a:r>
            <a:r>
              <a:rPr lang="cs-CZ" sz="2800" dirty="0" smtClean="0"/>
              <a:t>módních fotografů.</a:t>
            </a:r>
            <a:endParaRPr lang="cs-CZ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181" y="44624"/>
            <a:ext cx="6666139" cy="666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ovéPole 3"/>
          <p:cNvSpPr txBox="1"/>
          <p:nvPr/>
        </p:nvSpPr>
        <p:spPr>
          <a:xfrm>
            <a:off x="500034" y="6093296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Adaptér kruhového </a:t>
            </a:r>
            <a:r>
              <a:rPr lang="cs-CZ" sz="2800" i="1" dirty="0" smtClean="0"/>
              <a:t>blesku.</a:t>
            </a:r>
            <a:endParaRPr lang="cs-CZ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28596" y="621456"/>
            <a:ext cx="84296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Zábleskové hlavice se zdrojem</a:t>
            </a:r>
          </a:p>
          <a:p>
            <a:endParaRPr lang="cs-CZ" sz="2800" b="1" dirty="0" smtClean="0"/>
          </a:p>
          <a:p>
            <a:r>
              <a:rPr lang="cs-CZ" sz="2800" dirty="0" smtClean="0"/>
              <a:t>- Ateliérová světla skládající se ze dvou částí:</a:t>
            </a:r>
          </a:p>
          <a:p>
            <a:r>
              <a:rPr lang="cs-CZ" sz="2800" dirty="0" smtClean="0"/>
              <a:t>zábleskové hlavice a zdroje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pl-PL" sz="2800" dirty="0" smtClean="0"/>
              <a:t>- Samotná hlavice je jednoduchá konstrukce bez ovládacích prvků, </a:t>
            </a:r>
            <a:r>
              <a:rPr lang="cs-CZ" sz="2800" dirty="0" smtClean="0"/>
              <a:t>jež jsou umístěny na zdroji, ke kterému se dají připojit až čtyři samostatné hlavice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Výhodou a zároveň nevýhodou je, že všechno ovládání je umístěno na zdroji: odpadá běhání po ateliéru a nastavování světel samostatně, ale všechny hlavice jsou ovládány z jednoho místa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Riziko - rozbití zdroje, bez kterého zábleskové hlavy nefungují.</a:t>
            </a:r>
            <a:endParaRPr lang="cs-CZ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256574"/>
            <a:ext cx="870525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b="1" dirty="0" smtClean="0"/>
              <a:t>Monolight zábleskové hlavice</a:t>
            </a:r>
          </a:p>
          <a:p>
            <a:endParaRPr lang="cs-CZ" sz="2800" b="1" dirty="0" smtClean="0"/>
          </a:p>
          <a:p>
            <a:pPr>
              <a:buFontTx/>
              <a:buChar char="-"/>
            </a:pPr>
            <a:r>
              <a:rPr lang="cs-CZ" sz="2800" dirty="0" smtClean="0"/>
              <a:t>na rozdíl od hlavic s připojením ke zdroji jsou </a:t>
            </a:r>
            <a:br>
              <a:rPr lang="cs-CZ" sz="2800" dirty="0" smtClean="0"/>
            </a:br>
            <a:r>
              <a:rPr lang="cs-CZ" sz="2800" dirty="0" smtClean="0"/>
              <a:t>u monolightových hlavic všechny ovládací prvky umístěny přímo v nich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technologické řešení je dražší, ale má své výhody: můžeme kombinovat světla různých značek a máme okamžitý přehled o nastavení jednotlivých světel</a:t>
            </a:r>
          </a:p>
          <a:p>
            <a:pPr>
              <a:buFontTx/>
              <a:buChar char="-"/>
            </a:pPr>
            <a:r>
              <a:rPr lang="cs-CZ" sz="2800" dirty="0" smtClean="0"/>
              <a:t>rozbití jednoho světla nemá na fungování ostatních světel vliv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při používání zábleskových zařízení není důležitý jen nominální výkon, ale i rychlost nabití mezi jednotlivými záblesky - to je obzvláště důležité při fotografování,  které vyžaduje rychle po sobě jdoucí záběry.</a:t>
            </a:r>
            <a:endParaRPr lang="cs-CZ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76672"/>
            <a:ext cx="6840760" cy="519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ovéPole 3"/>
          <p:cNvSpPr txBox="1"/>
          <p:nvPr/>
        </p:nvSpPr>
        <p:spPr>
          <a:xfrm>
            <a:off x="251520" y="61461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 smtClean="0"/>
              <a:t>Monolightová záblesková </a:t>
            </a:r>
            <a:r>
              <a:rPr lang="cs-CZ" sz="2800" i="1" dirty="0" smtClean="0"/>
              <a:t>hlavice o </a:t>
            </a:r>
            <a:r>
              <a:rPr lang="cs-CZ" sz="2800" i="1" dirty="0" smtClean="0"/>
              <a:t>výkonu 400W.</a:t>
            </a:r>
            <a:endParaRPr lang="cs-CZ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95536" y="404664"/>
            <a:ext cx="821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/>
              <a:t>Trvalá světla</a:t>
            </a:r>
            <a:endParaRPr lang="cs-CZ" sz="40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395536" y="1340768"/>
            <a:ext cx="84581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Na rozdíl od zábleskových technologií nám ve většině případů neposkytují stálá světla takovou intenzitu záření - nedá se tedy</a:t>
            </a:r>
          </a:p>
          <a:p>
            <a:r>
              <a:rPr lang="cs-CZ" sz="2800" dirty="0" smtClean="0"/>
              <a:t>použít kratších časů závěrky a vyšších clonových čísel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V dnešní době se využívají spíše při osvětlování celých scén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Stálá světla mají ovšem obrovskou výhodu v tom, že světlo, které vidíme, je i na fotografii, proto záblesková zařízení většinou mají</a:t>
            </a:r>
          </a:p>
          <a:p>
            <a:r>
              <a:rPr lang="cs-CZ" sz="2800" dirty="0" smtClean="0"/>
              <a:t>i pilotní, tedy stálé světlo.</a:t>
            </a:r>
            <a:endParaRPr lang="cs-CZ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67294"/>
            <a:ext cx="7128792" cy="505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ovéPole 2"/>
          <p:cNvSpPr txBox="1"/>
          <p:nvPr/>
        </p:nvSpPr>
        <p:spPr>
          <a:xfrm>
            <a:off x="395536" y="404664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Trvalá světla</a:t>
            </a:r>
            <a:endParaRPr lang="cs-CZ" sz="28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285720" y="6093296"/>
            <a:ext cx="637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i="1" dirty="0" smtClean="0"/>
              <a:t>Stálá světla pro svícení větších scén.</a:t>
            </a:r>
            <a:endParaRPr lang="cs-CZ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23528" y="328582"/>
            <a:ext cx="810327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Žárovková světla</a:t>
            </a:r>
          </a:p>
          <a:p>
            <a:endParaRPr lang="cs-CZ" sz="2800" b="1" dirty="0" smtClean="0"/>
          </a:p>
          <a:p>
            <a:pPr>
              <a:buFontTx/>
              <a:buChar char="-"/>
            </a:pPr>
            <a:r>
              <a:rPr lang="cs-CZ" sz="2800" dirty="0" smtClean="0"/>
              <a:t> Dnes v ateliérech čím dál tím méně využívané zdroje fotografického světla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Mají nízkou barevnou teplotu (teplotu chromatičnosti), zatímco teplota osvětlovacího zařízení při provozu je značně vysoká, což při delším focení </a:t>
            </a:r>
            <a:br>
              <a:rPr lang="cs-CZ" sz="2800" dirty="0" smtClean="0"/>
            </a:br>
            <a:r>
              <a:rPr lang="cs-CZ" sz="2800" dirty="0" smtClean="0"/>
              <a:t>v menších prostorech může znepříjemnit práci a proměnit ateliér v dusnou saunu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Při fotografování v kombinaci s denním světlem je pak potřeba pomocí filtrů srovnat barevnou teplotu svícené scény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Při koupi žárovkových světel je potřeba počítat s malým výběrem doplňkového příslušenství.</a:t>
            </a:r>
            <a:endParaRPr lang="cs-CZ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614293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Zářivková světla</a:t>
            </a:r>
          </a:p>
          <a:p>
            <a:endParaRPr lang="cs-CZ" sz="2800" b="1" dirty="0" smtClean="0"/>
          </a:p>
          <a:p>
            <a:r>
              <a:rPr lang="cs-CZ" sz="2800" dirty="0" smtClean="0"/>
              <a:t>- Fotografická zářivková světla jsou kalibrována na teplotu denního světla (5 500°K), to však nemusí zcela platit u výrobků tzv. amatérských řad.</a:t>
            </a:r>
          </a:p>
          <a:p>
            <a:r>
              <a:rPr lang="cs-CZ" sz="2800" dirty="0" smtClean="0"/>
              <a:t>- Na rozdíl od žárovkových světel mají takzvaný studený provoz, tedy při používání nevyzařují do svého okolí tolik tepla.</a:t>
            </a:r>
          </a:p>
          <a:p>
            <a:r>
              <a:rPr lang="cs-CZ" sz="2800" dirty="0" smtClean="0"/>
              <a:t>- Pro amatérské svícení jsou lákavá svou nízkou pořizovací cenou.</a:t>
            </a:r>
          </a:p>
          <a:p>
            <a:r>
              <a:rPr lang="cs-CZ" sz="2800" dirty="0" smtClean="0"/>
              <a:t>- Stejně tak jako u žárovkových světel však nemáme moc možností </a:t>
            </a:r>
            <a:r>
              <a:rPr lang="pt-BR" sz="2800" dirty="0" smtClean="0"/>
              <a:t>pro práci s </a:t>
            </a:r>
            <a:r>
              <a:rPr lang="cs-CZ" sz="2800" dirty="0" smtClean="0"/>
              <a:t>případnou další </a:t>
            </a:r>
            <a:r>
              <a:rPr lang="pt-BR" sz="2800" dirty="0" smtClean="0"/>
              <a:t>modifikací světla</a:t>
            </a:r>
            <a:r>
              <a:rPr lang="cs-CZ" sz="2800" dirty="0" smtClean="0"/>
              <a:t>. </a:t>
            </a:r>
            <a:endParaRPr lang="cs-CZ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6450" y="260648"/>
            <a:ext cx="5005790" cy="504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ovéPole 3"/>
          <p:cNvSpPr txBox="1"/>
          <p:nvPr/>
        </p:nvSpPr>
        <p:spPr>
          <a:xfrm>
            <a:off x="214282" y="5733256"/>
            <a:ext cx="8390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 smtClean="0"/>
              <a:t>Zářivkové rozptýlené </a:t>
            </a:r>
            <a:r>
              <a:rPr lang="cs-CZ" sz="2800" i="1" dirty="0" smtClean="0"/>
              <a:t>světlo: při </a:t>
            </a:r>
            <a:r>
              <a:rPr lang="cs-CZ" sz="2800" i="1" dirty="0" smtClean="0"/>
              <a:t>použití tohoto světla si můžeme vybrat ze tří intenzit svícení.</a:t>
            </a:r>
            <a:endParaRPr lang="cs-CZ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188640"/>
            <a:ext cx="86067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b="1" dirty="0" smtClean="0"/>
              <a:t> HMI (</a:t>
            </a:r>
            <a:r>
              <a:rPr lang="cs-CZ" sz="2800" b="1" dirty="0" err="1" smtClean="0"/>
              <a:t>rtuťovo</a:t>
            </a:r>
            <a:r>
              <a:rPr lang="cs-CZ" sz="2800" b="1" dirty="0" smtClean="0"/>
              <a:t>-jodové výbojky se středním obloukem)</a:t>
            </a:r>
          </a:p>
          <a:p>
            <a:endParaRPr lang="cs-CZ" sz="2800" b="1" dirty="0" smtClean="0"/>
          </a:p>
          <a:p>
            <a:pPr>
              <a:buFontTx/>
              <a:buChar char="-"/>
            </a:pPr>
            <a:r>
              <a:rPr lang="cs-CZ" sz="2800" dirty="0" smtClean="0"/>
              <a:t> V prvé řadě se spíše jedná o světla určená do filmového průmyslu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Tento typ světel je využíván profesionálními fotografy fotícími na digitální stěny, protože ty ne vždy jsou kompatibilní se zábleskovými systémy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Stejně tak jako zářivkové světlo má i HMI systém studený provoz.</a:t>
            </a:r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Barevná teplota odpovídá barevné teplotě (teplotě chromatičnosti) dennímu světlu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Tx/>
              <a:buChar char="-"/>
            </a:pPr>
            <a:r>
              <a:rPr lang="cs-CZ" sz="2800" dirty="0" smtClean="0"/>
              <a:t> Velkou nevýhodou světel je pořizovací cena, která je pro mnohé začínající fotografy vysoká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r>
              <a:rPr lang="cs-CZ" sz="2800" dirty="0" smtClean="0"/>
              <a:t>- Další nevýhodou je, že většina doplňků pro práci se světlem je uzpůsobena filmovým potřebám.</a:t>
            </a:r>
            <a:endParaRPr lang="cs-CZ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632848" cy="5290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ovéPole 3"/>
          <p:cNvSpPr txBox="1"/>
          <p:nvPr/>
        </p:nvSpPr>
        <p:spPr>
          <a:xfrm>
            <a:off x="214852" y="5805264"/>
            <a:ext cx="8749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 smtClean="0"/>
              <a:t>HMI světla používaná především pro filmový průmysl - používají se pro svícení celých scén.</a:t>
            </a:r>
            <a:endParaRPr lang="cs-CZ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57158" y="285728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/>
              <a:t>Příslušenství</a:t>
            </a:r>
            <a:endParaRPr lang="cs-CZ" sz="40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79512" y="1052736"/>
            <a:ext cx="878497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800" dirty="0" smtClean="0"/>
              <a:t>Velké </a:t>
            </a:r>
            <a:r>
              <a:rPr lang="cs-CZ" sz="2800" dirty="0" smtClean="0"/>
              <a:t>množství různého fotografického příslušenství a doplňků nám </a:t>
            </a:r>
            <a:r>
              <a:rPr lang="cs-CZ" sz="2800" dirty="0" smtClean="0"/>
              <a:t>umožňuje upravovat </a:t>
            </a:r>
            <a:r>
              <a:rPr lang="cs-CZ" sz="2800" dirty="0" smtClean="0"/>
              <a:t>směr, charakter a intenzitu světla dopadajícího na fotografovanou scénu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  <a:p>
            <a:r>
              <a:rPr lang="cs-CZ" sz="2800" dirty="0" smtClean="0"/>
              <a:t>- </a:t>
            </a:r>
            <a:r>
              <a:rPr lang="cs-CZ" sz="2800" dirty="0" smtClean="0"/>
              <a:t>Velmi často pracujeme s kombinací několika různých příslušenství, různých </a:t>
            </a:r>
            <a:r>
              <a:rPr lang="cs-CZ" sz="2800" dirty="0" smtClean="0"/>
              <a:t>nástavců a </a:t>
            </a:r>
            <a:r>
              <a:rPr lang="cs-CZ" sz="2800" dirty="0" smtClean="0"/>
              <a:t>podobně.</a:t>
            </a:r>
          </a:p>
          <a:p>
            <a:endParaRPr lang="cs-CZ" sz="2800" dirty="0" smtClean="0"/>
          </a:p>
          <a:p>
            <a:r>
              <a:rPr lang="cs-CZ" sz="2800" dirty="0" smtClean="0"/>
              <a:t>- I když některá příslušenství mají podobné, či stejné úkoly, vždy má každý doplněk svou vlastní</a:t>
            </a:r>
          </a:p>
          <a:p>
            <a:r>
              <a:rPr lang="cs-CZ" sz="2800" dirty="0" smtClean="0"/>
              <a:t>charakteristiku úpravy světla.</a:t>
            </a:r>
          </a:p>
          <a:p>
            <a:r>
              <a:rPr lang="cs-CZ" sz="2800" dirty="0" smtClean="0"/>
              <a:t> </a:t>
            </a:r>
          </a:p>
          <a:p>
            <a:r>
              <a:rPr lang="cs-CZ" sz="2800" dirty="0" smtClean="0"/>
              <a:t>- Nejlepším učitelem je zde </a:t>
            </a:r>
            <a:r>
              <a:rPr lang="pl-PL" sz="2800" dirty="0" smtClean="0"/>
              <a:t>praxe s různými typy a druhy </a:t>
            </a:r>
            <a:r>
              <a:rPr lang="cs-CZ" sz="2800" dirty="0" smtClean="0"/>
              <a:t>příslušenství.</a:t>
            </a:r>
            <a:endParaRPr lang="cs-CZ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552728" cy="441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ovéPole 3"/>
          <p:cNvSpPr txBox="1"/>
          <p:nvPr/>
        </p:nvSpPr>
        <p:spPr>
          <a:xfrm>
            <a:off x="357158" y="285728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Příslušenství</a:t>
            </a:r>
            <a:endParaRPr lang="cs-CZ" sz="28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323528" y="5356373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 smtClean="0"/>
              <a:t>Fotografického příslušenství je celá </a:t>
            </a:r>
            <a:r>
              <a:rPr lang="cs-CZ" sz="2800" i="1" dirty="0" smtClean="0"/>
              <a:t>škála </a:t>
            </a:r>
            <a:r>
              <a:rPr lang="cs-CZ" sz="2800" i="1" dirty="0" smtClean="0"/>
              <a:t>- při vhodné kombinaci a použití máme nepřeberné možnosti kreativní práce.</a:t>
            </a:r>
            <a:endParaRPr lang="cs-CZ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00034" y="201019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Odrazná deska</a:t>
            </a:r>
            <a:endParaRPr lang="cs-CZ" sz="32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1616"/>
            <a:ext cx="3257544" cy="325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ovéPole 8"/>
          <p:cNvSpPr txBox="1"/>
          <p:nvPr/>
        </p:nvSpPr>
        <p:spPr>
          <a:xfrm>
            <a:off x="4572000" y="1196752"/>
            <a:ext cx="41044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- </a:t>
            </a:r>
            <a:r>
              <a:rPr lang="cs-CZ" sz="2800" dirty="0" smtClean="0"/>
              <a:t>J</a:t>
            </a:r>
            <a:r>
              <a:rPr lang="pt-BR" sz="2800" dirty="0" smtClean="0"/>
              <a:t>ako odrazná deska se dá použít</a:t>
            </a:r>
            <a:r>
              <a:rPr lang="cs-CZ" sz="2800" dirty="0" smtClean="0"/>
              <a:t> téměř všechno, co odráží světlo: existují různé tvary, velikosti a barvy</a:t>
            </a:r>
            <a:br>
              <a:rPr lang="cs-CZ" sz="2800" dirty="0" smtClean="0"/>
            </a:br>
            <a:r>
              <a:rPr lang="cs-CZ" sz="2800" dirty="0" smtClean="0"/>
              <a:t>- nejčastěji se využívá barev bílé, stříbrné a zlaté; odrazná deska se využívá zejména pro vyjasnění stínů odrazem od přímého světla.</a:t>
            </a:r>
            <a:endParaRPr lang="cs-CZ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00034" y="201019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Fotografický deštník</a:t>
            </a:r>
            <a:endParaRPr lang="cs-CZ" sz="3200" b="1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780" y="1799036"/>
            <a:ext cx="32861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ovéPole 9"/>
          <p:cNvSpPr txBox="1"/>
          <p:nvPr/>
        </p:nvSpPr>
        <p:spPr>
          <a:xfrm>
            <a:off x="4788024" y="1196752"/>
            <a:ext cx="3960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Fotografický deštník se dá využít dvěma </a:t>
            </a:r>
            <a:r>
              <a:rPr lang="pl-PL" sz="2800" dirty="0" smtClean="0"/>
              <a:t>způsoby podle jejich konstrukce: první, od kterého</a:t>
            </a:r>
          </a:p>
          <a:p>
            <a:r>
              <a:rPr lang="cs-CZ" sz="2800" dirty="0" smtClean="0"/>
              <a:t>se světlo odráží, funguje jako odrazná deska; druhý typ, přes který se svítí přímo na model,</a:t>
            </a:r>
          </a:p>
          <a:p>
            <a:r>
              <a:rPr lang="cs-CZ" sz="2800" dirty="0" smtClean="0"/>
              <a:t>funguje jako softbox.</a:t>
            </a:r>
            <a:endParaRPr lang="cs-CZ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00034" y="201019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Softbox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88024" y="900003"/>
            <a:ext cx="37833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K dispozici je bohatá škála velikostí a tvarů: od malých čtvercových po velké obdélníkové a osmihranné - softbox je standardním </a:t>
            </a:r>
            <a:r>
              <a:rPr lang="cs-CZ" sz="2800" dirty="0" smtClean="0"/>
              <a:t>vybavením 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v ateliérech: změkčuje a rozptyluje světlo - čím je hlubší a větší, tím je světlo měkčí.</a:t>
            </a:r>
            <a:endParaRPr lang="cs-CZ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46311"/>
            <a:ext cx="3585841" cy="44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00034" y="201019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Klapky</a:t>
            </a:r>
            <a:endParaRPr lang="cs-CZ" sz="3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932040" y="1268760"/>
            <a:ext cx="35283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Jsou složeny ze čtyř samostatných pohyblivých klapek, které umožňují osvětlit určitou </a:t>
            </a:r>
            <a:r>
              <a:rPr lang="pl-PL" sz="2800" dirty="0" smtClean="0"/>
              <a:t>část scény, modelu nebo jako prostředek proti </a:t>
            </a:r>
            <a:r>
              <a:rPr lang="cs-CZ" sz="2800" dirty="0" smtClean="0"/>
              <a:t>rušivým odleskům.</a:t>
            </a:r>
            <a:endParaRPr lang="cs-CZ" sz="28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18" y="1439019"/>
            <a:ext cx="3046994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Difuzér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677068" y="1329730"/>
            <a:ext cx="38553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800" dirty="0" smtClean="0"/>
              <a:t>Jedná se o jakékoliv zařízení, které změkčuje světlo: </a:t>
            </a:r>
          </a:p>
          <a:p>
            <a:pPr>
              <a:buFontTx/>
              <a:buChar char="-"/>
            </a:pPr>
            <a:r>
              <a:rPr lang="cs-CZ" sz="2800" dirty="0" smtClean="0"/>
              <a:t>od pauzovacího papíru a poloprůsvitné </a:t>
            </a:r>
            <a:r>
              <a:rPr lang="it-IT" sz="2800" dirty="0" smtClean="0"/>
              <a:t>fólie po softboxy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- </a:t>
            </a:r>
            <a:r>
              <a:rPr lang="it-IT" sz="2800" dirty="0" smtClean="0"/>
              <a:t>umisťuje se mezi</a:t>
            </a:r>
            <a:r>
              <a:rPr lang="cs-CZ" sz="2800" dirty="0" smtClean="0"/>
              <a:t> zdroj světla a model.</a:t>
            </a:r>
            <a:endParaRPr lang="cs-CZ" sz="2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48" y="1844824"/>
            <a:ext cx="314327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Reflektor</a:t>
            </a:r>
            <a:endParaRPr lang="cs-CZ" sz="3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644008" y="1268760"/>
            <a:ext cx="3816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Každý druh reflektoru má své charakteristické vlastnosti, především zabraňují úniku světla </a:t>
            </a:r>
            <a:r>
              <a:rPr lang="pl-PL" sz="2800" dirty="0" smtClean="0"/>
              <a:t>do stran a podle jejich hloubky a délky pak buď </a:t>
            </a:r>
            <a:r>
              <a:rPr lang="cs-CZ" sz="2800" dirty="0" smtClean="0"/>
              <a:t>osvětlují celou scénu nebo dokáží nasvítit jen</a:t>
            </a:r>
          </a:p>
          <a:p>
            <a:r>
              <a:rPr lang="cs-CZ" sz="2800" dirty="0" smtClean="0"/>
              <a:t>určitý fragment scény.</a:t>
            </a:r>
            <a:endParaRPr lang="cs-CZ" sz="2800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888" y="2060848"/>
            <a:ext cx="3048000" cy="205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476672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Portrétní reflektor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88024" y="1042858"/>
            <a:ext cx="37113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Mělký reflektor, který má upravenou konstrukci: světlo nejprve dopadá na destičku, od které se pak teprve odráží do mísy reflektoru, tím z něj vychází měkké a rozptýlené světlo.</a:t>
            </a:r>
            <a:endParaRPr lang="cs-CZ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60289"/>
            <a:ext cx="3436863" cy="34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476672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S</a:t>
            </a:r>
            <a:r>
              <a:rPr lang="cs-CZ" sz="3200" b="1" dirty="0" smtClean="0"/>
              <a:t>tativ</a:t>
            </a:r>
            <a:endParaRPr lang="cs-CZ" sz="3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788024" y="764704"/>
            <a:ext cx="38164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Dobrý a kvalitní stativ je velmi důležitým vybavením ateliéru: měli bychom mít k dispozici několik druhů stativů – od nízkých, které umožňují svícení od země, až po vysoké, kdy potřebujeme dostat světla výše - pro určité případy je dobré jeřábové rameno.</a:t>
            </a:r>
            <a:endParaRPr lang="cs-CZ" sz="2800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Zástěna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16016" y="836712"/>
            <a:ext cx="3888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Může to být jakýkoliv materiál</a:t>
            </a:r>
          </a:p>
          <a:p>
            <a:r>
              <a:rPr lang="cs-CZ" sz="2800" dirty="0" smtClean="0"/>
              <a:t>nepropouštějící světlo: od sametového plátna po karton - používají se ke světlům, aby nedopadalo na určitou část scény, nebo jako zastínění proti parazitnímu světlu - umisťuje se mezi zdroj světla a model. </a:t>
            </a:r>
            <a:endParaRPr lang="cs-CZ" sz="2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295" y="1864345"/>
            <a:ext cx="301962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539552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Filtry</a:t>
            </a:r>
            <a:endParaRPr lang="cs-CZ" sz="3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644008" y="692696"/>
            <a:ext cx="38164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Fólie nebo plastové destičky, které slouží ke změně barevné teploty světla nebo k různým efektům (optimalizující nebo efektové) – jsou kalibrovány na přesné barevné hodnoty - slouží</a:t>
            </a:r>
          </a:p>
          <a:p>
            <a:r>
              <a:rPr lang="cs-CZ" sz="2800" dirty="0" smtClean="0"/>
              <a:t>například k vyrovnání barevné teploty žárovkového světla na denní.</a:t>
            </a:r>
            <a:endParaRPr lang="cs-CZ" sz="2800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772816"/>
            <a:ext cx="377711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67544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Gobo filtr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88024" y="404664"/>
            <a:ext cx="38553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Efektové filtry, které tvoří stíny podle vzoru, které mají v sobě vyřezané: nejtypičtějším příkladem jsou okenní rámy - vyrobeny z tvrdých kartonů nebo železa; některé Gobo filtry </a:t>
            </a:r>
            <a:r>
              <a:rPr lang="cs-CZ" sz="2800" dirty="0" smtClean="0"/>
              <a:t>se vkládají </a:t>
            </a:r>
            <a:r>
              <a:rPr lang="cs-CZ" sz="2800" dirty="0" smtClean="0"/>
              <a:t>přímo do bodových světel reflektorů a tím vytvářejí ostré stíny.</a:t>
            </a:r>
            <a:endParaRPr lang="cs-CZ" sz="2800" dirty="0"/>
          </a:p>
        </p:txBody>
      </p:sp>
      <p:pic>
        <p:nvPicPr>
          <p:cNvPr id="11269" name="Picture 5" descr="C:\Users\Atropos\Desktop\51845037-l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3181344" cy="2908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67544" y="33265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Voštinová mřížka</a:t>
            </a:r>
            <a:endParaRPr lang="cs-CZ" sz="3200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788024" y="901164"/>
            <a:ext cx="37444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Využívá se pro soustředění </a:t>
            </a:r>
            <a:r>
              <a:rPr lang="pl-PL" sz="2800" dirty="0" smtClean="0"/>
              <a:t>světla na určitou část scény.</a:t>
            </a:r>
          </a:p>
          <a:p>
            <a:r>
              <a:rPr lang="pl-PL" sz="2800" dirty="0" smtClean="0"/>
              <a:t>- Minimalizuje rozptyl </a:t>
            </a:r>
            <a:r>
              <a:rPr lang="pt-BR" sz="2800" dirty="0" smtClean="0"/>
              <a:t>světla a čím hlubší a jemnější je, tím se tento</a:t>
            </a:r>
            <a:r>
              <a:rPr lang="cs-CZ" sz="2800" dirty="0" smtClean="0"/>
              <a:t> efekt umocňuje.</a:t>
            </a:r>
          </a:p>
          <a:p>
            <a:r>
              <a:rPr lang="cs-CZ" sz="2800" dirty="0" smtClean="0"/>
              <a:t>- Svojí konstrukcí připomíná včelí plástve. </a:t>
            </a:r>
          </a:p>
          <a:p>
            <a:r>
              <a:rPr lang="cs-CZ" sz="2800" dirty="0" smtClean="0"/>
              <a:t>- Umisťuje se na mělký reflektor.</a:t>
            </a:r>
            <a:endParaRPr lang="cs-CZ" sz="28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07631"/>
            <a:ext cx="3384718" cy="34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67544" y="548680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Komínek</a:t>
            </a:r>
            <a:endParaRPr lang="cs-CZ" sz="3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88024" y="1556792"/>
            <a:ext cx="35673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na osvětlení nebo zvýraznění malé části scény, například na zvýraznění šperků na modelce, apod. </a:t>
            </a:r>
            <a:br>
              <a:rPr lang="cs-CZ" sz="2800" dirty="0" smtClean="0"/>
            </a:br>
            <a:r>
              <a:rPr lang="cs-CZ" sz="2800" dirty="0" smtClean="0"/>
              <a:t>- soustřeďuje světlo do úzkého proudu světla.</a:t>
            </a:r>
            <a:endParaRPr lang="cs-CZ" sz="28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26447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67544" y="548680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Bodový reflektor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499992" y="1401738"/>
            <a:ext cx="39960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obdobně jako komínek vytváří úzký proud světla, který je ideální na zvýraznění </a:t>
            </a:r>
            <a:r>
              <a:rPr lang="pl-PL" sz="2800" dirty="0" smtClean="0"/>
              <a:t>námi požadovaných objektů. </a:t>
            </a:r>
            <a:br>
              <a:rPr lang="pl-PL" sz="2800" dirty="0" smtClean="0"/>
            </a:br>
            <a:r>
              <a:rPr lang="pl-PL" sz="2800" dirty="0" smtClean="0"/>
              <a:t>- na rozdíl od komínku </a:t>
            </a:r>
            <a:r>
              <a:rPr lang="cs-CZ" sz="2800" dirty="0" smtClean="0"/>
              <a:t>můžeme šířku paprsku do určité míry ovládat.</a:t>
            </a:r>
            <a:endParaRPr lang="cs-CZ" sz="2800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603" y="2002887"/>
            <a:ext cx="3248293" cy="2578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57158" y="285728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Radiový odpalovač blesků</a:t>
            </a:r>
            <a:endParaRPr lang="cs-CZ" sz="32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323528" y="1000108"/>
            <a:ext cx="85284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- Toto zařízení slouží k odpálení blesků na dálku</a:t>
            </a:r>
          </a:p>
          <a:p>
            <a:r>
              <a:rPr lang="cs-CZ" sz="2800" dirty="0" smtClean="0"/>
              <a:t>bez nutnosti kabelů připojených k fotografickému přístroji a blesku, tím je práce mnohem příjemnější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Podle technologie dálkové odpalovače dělíme na:</a:t>
            </a:r>
          </a:p>
          <a:p>
            <a:r>
              <a:rPr lang="cs-CZ" sz="2800" dirty="0" smtClean="0"/>
              <a:t>- radiové</a:t>
            </a:r>
          </a:p>
          <a:p>
            <a:pPr>
              <a:buFontTx/>
              <a:buChar char="-"/>
            </a:pPr>
            <a:r>
              <a:rPr lang="cs-CZ" sz="2800" dirty="0" smtClean="0"/>
              <a:t>s </a:t>
            </a:r>
            <a:r>
              <a:rPr lang="cs-CZ" sz="2800" dirty="0" smtClean="0"/>
              <a:t>fotočlánkem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U radiových odpalovačů dochází k odpálení vysláním signálu z vysílače, který je umístěn v sáňkách blesku fotoaparátu, který zachytí přijímač umístěný na blesku</a:t>
            </a:r>
            <a:r>
              <a:rPr lang="cs-CZ" sz="2800" dirty="0" smtClean="0"/>
              <a:t>.</a:t>
            </a:r>
            <a:endParaRPr lang="cs-CZ" sz="2800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57158" y="285728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Radiový odpalovač blesků</a:t>
            </a:r>
            <a:endParaRPr lang="cs-CZ" sz="32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323528" y="1000108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Drtivá většina současných zábleskových hlav má již přijímače zabudované ve vlastní konstrukci.</a:t>
            </a:r>
          </a:p>
          <a:p>
            <a:pPr>
              <a:buFontTx/>
              <a:buChar char="-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Odpalovače s fotočlánkem potřebují k aktivaci záblesk, takže při práci musí být jeden blesk připojen k fotografickému přístroji.</a:t>
            </a:r>
            <a:endParaRPr lang="cs-CZ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57158" y="285728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Radiový odpalovač blesků</a:t>
            </a:r>
            <a:endParaRPr lang="cs-CZ" sz="32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285720" y="6165304"/>
            <a:ext cx="4934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 smtClean="0"/>
              <a:t>Radiový odpalovač blesků.</a:t>
            </a:r>
            <a:endParaRPr lang="cs-CZ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4700" y="995363"/>
            <a:ext cx="6159628" cy="490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263550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1555</Words>
  <Application>Microsoft Office PowerPoint</Application>
  <PresentationFormat>Předvádění na obrazovce (4:3)</PresentationFormat>
  <Paragraphs>178</Paragraphs>
  <Slides>41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2" baseType="lpstr">
      <vt:lpstr>Motiv sady Office</vt:lpstr>
      <vt:lpstr>Základní vybavení fotografického ateliéru</vt:lpstr>
      <vt:lpstr>Anotace</vt:lpstr>
      <vt:lpstr>Snímek 3</vt:lpstr>
      <vt:lpstr>Osvětlovací technika</vt:lpstr>
      <vt:lpstr>Osvětlovací technika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Snímek 40</vt:lpstr>
      <vt:lpstr>Snímek 41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Základní vybavení fotografického ateliéru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37</cp:revision>
  <dcterms:created xsi:type="dcterms:W3CDTF">2014-04-26T00:48:50Z</dcterms:created>
  <dcterms:modified xsi:type="dcterms:W3CDTF">2014-06-08T09:41:11Z</dcterms:modified>
</cp:coreProperties>
</file>