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60" r:id="rId1"/>
  </p:sldMasterIdLst>
  <p:sldIdLst>
    <p:sldId id="256" r:id="rId2"/>
    <p:sldId id="257" r:id="rId3"/>
    <p:sldId id="269" r:id="rId4"/>
    <p:sldId id="270" r:id="rId5"/>
    <p:sldId id="271" r:id="rId6"/>
    <p:sldId id="259" r:id="rId7"/>
    <p:sldId id="272" r:id="rId8"/>
    <p:sldId id="260" r:id="rId9"/>
    <p:sldId id="265" r:id="rId10"/>
    <p:sldId id="261" r:id="rId11"/>
    <p:sldId id="273" r:id="rId12"/>
    <p:sldId id="280" r:id="rId13"/>
    <p:sldId id="281" r:id="rId14"/>
    <p:sldId id="282" r:id="rId15"/>
    <p:sldId id="277" r:id="rId16"/>
    <p:sldId id="285" r:id="rId17"/>
    <p:sldId id="287" r:id="rId18"/>
    <p:sldId id="284" r:id="rId19"/>
    <p:sldId id="283" r:id="rId20"/>
    <p:sldId id="286" r:id="rId21"/>
    <p:sldId id="263" r:id="rId22"/>
    <p:sldId id="264" r:id="rId23"/>
    <p:sldId id="266" r:id="rId24"/>
    <p:sldId id="267" r:id="rId25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4B09E6D-4022-44B0-A720-5336F5E51229}" v="65" dt="2021-03-08T15:53:41.628"/>
    <p1510:client id="{2898D2D7-6CEC-4DEA-BC20-B9653EA7CD25}" v="171" dt="2021-03-29T13:37:00.623"/>
    <p1510:client id="{2CB28098-28A1-4EC7-9191-CA490CAC488A}" v="7" dt="2021-04-13T10:28:54.068"/>
    <p1510:client id="{54B0D45F-CB10-4C0B-9152-6C4DC96CDD4F}" v="191" dt="2021-02-24T16:18:25.632"/>
    <p1510:client id="{99DDE3D9-71EA-487B-8BB1-FE999E66D41D}" v="965" dt="2021-04-13T09:30:08.811"/>
    <p1510:client id="{9B6750F7-1678-4987-8877-C0CAC87A9AAD}" v="12" dt="2021-04-05T16:04:18.453"/>
    <p1510:client id="{AE631F1E-E9B5-4F94-BC5C-B9B47D100855}" v="41" dt="2021-02-24T15:42:19.11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2" autoAdjust="0"/>
    <p:restoredTop sz="94660"/>
  </p:normalViewPr>
  <p:slideViewPr>
    <p:cSldViewPr snapToGrid="0">
      <p:cViewPr varScale="1">
        <p:scale>
          <a:sx n="86" d="100"/>
          <a:sy n="86" d="100"/>
        </p:scale>
        <p:origin x="96" y="8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Relationship Id="rId30" Type="http://schemas.microsoft.com/office/2015/10/relationships/revisionInfo" Target="revisionInfo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8DD129-A8C2-419E-B641-6CC90F50732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62000" y="1524000"/>
            <a:ext cx="10668000" cy="22860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1B33C04-8A23-4499-A6EF-1D190F0FB38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62000" y="4571999"/>
            <a:ext cx="10668000" cy="1524000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FA99FB-5674-4BC5-949F-8D45EC1675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4/13/2021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63CF93-DD67-4FE2-8083-864693FE8E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05E934-32B6-44B1-9622-67F30BDA3F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20511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6AF011-A499-4054-89BF-A4800A68F6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6FB6E8-D956-45B5-9B4A-9D31DF466B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CDB9DB-9E62-4292-915C-1DD4134740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4/13/2021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D462F1-BC30-4172-8353-363123A1DB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92EE8A-96DF-4D7D-B434-778324756D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4962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28453A-F2B4-4EDB-B8FA-150267BC1A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1524000"/>
            <a:ext cx="10668000" cy="3038475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4C46C51-ADF1-48FC-A4D9-38C369E783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62000" y="4589463"/>
            <a:ext cx="10668000" cy="150653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C43B56-4DC7-490B-AEFD-55ED1ECFF8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4/13/2021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4738F8-C4B2-41D8-B627-A6DDB24B2D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F43D49-23F8-4C4B-9C30-EDC030EE6F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56803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E5556D-6916-42E6-8820-8A0D328A50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2747A5-C962-477F-89AA-A32385D5799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62000" y="2285999"/>
            <a:ext cx="5151119" cy="38100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CD08312-30FC-44D8-B2A9-B5CAAD9F066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78879" y="2285999"/>
            <a:ext cx="5151121" cy="38100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BED84EB-AF90-4F19-A376-0FE5E50F9E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4/13/2021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B838ED0-2789-41E4-A36E-83F92CA2E8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7221A83-6D60-45F0-9173-5F6D2438BC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88091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4FFAE2-03F4-4A94-86C4-9305B237CA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762000"/>
            <a:ext cx="10668000" cy="1524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5BAC5A5-E184-46B6-8AB5-C8E132D362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62000" y="2285999"/>
            <a:ext cx="5151119" cy="761999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FDCFE87-5D80-45CB-9D13-DFC9AFCEC7F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62000" y="3048000"/>
            <a:ext cx="5151119" cy="3048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AAC1E5A-8423-4749-8EDA-E13425F6965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78878" y="2286000"/>
            <a:ext cx="5151122" cy="761999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A832AAA-4BB8-4A3D-9C79-516F82F8001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78878" y="3048000"/>
            <a:ext cx="5151122" cy="3048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80BEC63-51D3-4C70-B804-BE9EF765AD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4/13/2021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35CA295-8563-402F-92C3-1F20C977C1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EFA5918-109D-4342-84C0-9774A52C9E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06075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EF2662-CBD1-4498-9B6E-2961F5EF1B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FF739AE-8101-4C18-8CF3-911BDF3978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4/13/2021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6EB1C88-D181-449C-9BE1-E85068C188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B38A2C9-E93B-4F0A-A021-9E3AEBC3FA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43492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00AE8D9-9B42-438E-ADA6-CCFE457884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4/13/2021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4F792B9-A8AF-4E13-8A25-741E89691E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33A2CF6-DBC5-4491-B213-B3CD09D313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10147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727076-58C8-494C-B6B1-DC86F62DDC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761998"/>
            <a:ext cx="3810000" cy="1524002"/>
          </a:xfrm>
        </p:spPr>
        <p:txBody>
          <a:bodyPr anchor="t" anchorCtr="0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F29E36-0340-452F-8D0A-1BC3F3A388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4000" y="762001"/>
            <a:ext cx="6096000" cy="5334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051C2E-E587-45E8-BDB1-DFF2F2791BF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62000" y="2286000"/>
            <a:ext cx="3810000" cy="381000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821D993-DEDD-470E-B48B-CB053A55A1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4/13/2021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7926C64-7401-4CA4-859F-74472AF869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0108F41-F1F6-431C-9B45-8A447F188C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03369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E104FB-422C-4023-9381-EB12F1582D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1" y="762000"/>
            <a:ext cx="3809999" cy="1524000"/>
          </a:xfrm>
        </p:spPr>
        <p:txBody>
          <a:bodyPr anchor="t" anchorCtr="0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4DBA3AA-DE44-4B1F-91D1-09F67B89B94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334000" y="762001"/>
            <a:ext cx="6021388" cy="5334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27B131-5117-4106-80DB-2AB208C4C95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62001" y="2286000"/>
            <a:ext cx="3809999" cy="38100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C13918A-7F23-4C72-8E80-591324A304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4/13/2021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81071C8-76FE-4B83-8317-BD53C7C844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623681A-6F29-48FC-9409-319ED3E966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99192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BA5B09-FC60-445F-8A12-79869BEC60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0A219F7-87F2-409F-BB0B-8FE9270C982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AC2BB8-59E0-4EB2-B3BE-59D8641EE1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4/13/2021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56984E-C0DE-461B-8011-8FC31B0EE9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FE7C03-68D3-445E-A5A2-8A935CFC97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83096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B21F0D7-112D-48B1-B32B-170B1AA2B51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143998" y="761999"/>
            <a:ext cx="2286000" cy="53340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B27A7C1-8E5B-41DA-9802-F242D382B66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762001" y="761999"/>
            <a:ext cx="7619999" cy="533400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961CC7-F5B1-464A-8127-60645FB210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4/13/2021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B94302-B381-4F37-A9FF-5CC5519175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707151-541F-4104-B989-83A9DCA6E6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56032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A6EF5A53-0A64-4CA5-B9C7-1CB97CB5CF1C}"/>
              </a:ext>
            </a:extLst>
          </p:cNvPr>
          <p:cNvSpPr/>
          <p:nvPr/>
        </p:nvSpPr>
        <p:spPr>
          <a:xfrm>
            <a:off x="8157843" y="6244836"/>
            <a:ext cx="4034156" cy="613164"/>
          </a:xfrm>
          <a:custGeom>
            <a:avLst/>
            <a:gdLst>
              <a:gd name="connsiteX0" fmla="*/ 1479137 w 4034156"/>
              <a:gd name="connsiteY0" fmla="*/ 230 h 613164"/>
              <a:gd name="connsiteX1" fmla="*/ 3482844 w 4034156"/>
              <a:gd name="connsiteY1" fmla="*/ 298555 h 613164"/>
              <a:gd name="connsiteX2" fmla="*/ 3831590 w 4034156"/>
              <a:gd name="connsiteY2" fmla="*/ 425010 h 613164"/>
              <a:gd name="connsiteX3" fmla="*/ 4034156 w 4034156"/>
              <a:gd name="connsiteY3" fmla="*/ 494088 h 613164"/>
              <a:gd name="connsiteX4" fmla="*/ 4034156 w 4034156"/>
              <a:gd name="connsiteY4" fmla="*/ 613164 h 613164"/>
              <a:gd name="connsiteX5" fmla="*/ 0 w 4034156"/>
              <a:gd name="connsiteY5" fmla="*/ 613164 h 613164"/>
              <a:gd name="connsiteX6" fmla="*/ 54792 w 4034156"/>
              <a:gd name="connsiteY6" fmla="*/ 512415 h 613164"/>
              <a:gd name="connsiteX7" fmla="*/ 168327 w 4034156"/>
              <a:gd name="connsiteY7" fmla="*/ 366637 h 613164"/>
              <a:gd name="connsiteX8" fmla="*/ 1192562 w 4034156"/>
              <a:gd name="connsiteY8" fmla="*/ 1522 h 613164"/>
              <a:gd name="connsiteX9" fmla="*/ 1479137 w 4034156"/>
              <a:gd name="connsiteY9" fmla="*/ 230 h 6131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034156" h="613164">
                <a:moveTo>
                  <a:pt x="1479137" y="230"/>
                </a:moveTo>
                <a:cubicBezTo>
                  <a:pt x="2152575" y="4287"/>
                  <a:pt x="2854487" y="63583"/>
                  <a:pt x="3482844" y="298555"/>
                </a:cubicBezTo>
                <a:cubicBezTo>
                  <a:pt x="3599338" y="342114"/>
                  <a:pt x="3715540" y="384216"/>
                  <a:pt x="3831590" y="425010"/>
                </a:cubicBezTo>
                <a:lnTo>
                  <a:pt x="4034156" y="494088"/>
                </a:lnTo>
                <a:lnTo>
                  <a:pt x="4034156" y="613164"/>
                </a:lnTo>
                <a:lnTo>
                  <a:pt x="0" y="613164"/>
                </a:lnTo>
                <a:lnTo>
                  <a:pt x="54792" y="512415"/>
                </a:lnTo>
                <a:cubicBezTo>
                  <a:pt x="88888" y="459433"/>
                  <a:pt x="126502" y="410480"/>
                  <a:pt x="168327" y="366637"/>
                </a:cubicBezTo>
                <a:cubicBezTo>
                  <a:pt x="428292" y="94062"/>
                  <a:pt x="821899" y="6565"/>
                  <a:pt x="1192562" y="1522"/>
                </a:cubicBezTo>
                <a:cubicBezTo>
                  <a:pt x="1287308" y="198"/>
                  <a:pt x="1382932" y="-349"/>
                  <a:pt x="1479137" y="23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5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 panose="020B0504020202020204" pitchFamily="34" charset="0"/>
              <a:ea typeface="+mn-ea"/>
              <a:cs typeface="+mn-cs"/>
            </a:endParaRP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34ABFBEA-4EB0-4D02-A2C0-1733CD3D6F12}"/>
              </a:ext>
            </a:extLst>
          </p:cNvPr>
          <p:cNvSpPr/>
          <p:nvPr/>
        </p:nvSpPr>
        <p:spPr>
          <a:xfrm>
            <a:off x="1" y="688126"/>
            <a:ext cx="448491" cy="1634252"/>
          </a:xfrm>
          <a:custGeom>
            <a:avLst/>
            <a:gdLst>
              <a:gd name="connsiteX0" fmla="*/ 0 w 448491"/>
              <a:gd name="connsiteY0" fmla="*/ 0 h 1634252"/>
              <a:gd name="connsiteX1" fmla="*/ 12983 w 448491"/>
              <a:gd name="connsiteY1" fmla="*/ 10508 h 1634252"/>
              <a:gd name="connsiteX2" fmla="*/ 441611 w 448491"/>
              <a:gd name="connsiteY2" fmla="*/ 863751 h 1634252"/>
              <a:gd name="connsiteX3" fmla="*/ 251011 w 448491"/>
              <a:gd name="connsiteY3" fmla="*/ 1302895 h 1634252"/>
              <a:gd name="connsiteX4" fmla="*/ 74605 w 448491"/>
              <a:gd name="connsiteY4" fmla="*/ 1543249 h 1634252"/>
              <a:gd name="connsiteX5" fmla="*/ 0 w 448491"/>
              <a:gd name="connsiteY5" fmla="*/ 1634252 h 16342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8491" h="1634252">
                <a:moveTo>
                  <a:pt x="0" y="0"/>
                </a:moveTo>
                <a:lnTo>
                  <a:pt x="12983" y="10508"/>
                </a:lnTo>
                <a:cubicBezTo>
                  <a:pt x="278410" y="241022"/>
                  <a:pt x="489787" y="530267"/>
                  <a:pt x="441611" y="863751"/>
                </a:cubicBezTo>
                <a:cubicBezTo>
                  <a:pt x="418542" y="1022632"/>
                  <a:pt x="337007" y="1166302"/>
                  <a:pt x="251011" y="1302895"/>
                </a:cubicBezTo>
                <a:cubicBezTo>
                  <a:pt x="215138" y="1359902"/>
                  <a:pt x="154723" y="1442480"/>
                  <a:pt x="74605" y="1543249"/>
                </a:cubicBezTo>
                <a:lnTo>
                  <a:pt x="0" y="163425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900">
              <a:solidFill>
                <a:prstClr val="white"/>
              </a:solidFill>
              <a:latin typeface="Avenir Next LT Pro" panose="020B0504020202020204" pitchFamily="34" charset="0"/>
            </a:endParaRP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19E083F6-57F4-487B-A766-EA0462B1EED8}"/>
              </a:ext>
            </a:extLst>
          </p:cNvPr>
          <p:cNvSpPr/>
          <p:nvPr/>
        </p:nvSpPr>
        <p:spPr>
          <a:xfrm>
            <a:off x="7309459" y="6144069"/>
            <a:ext cx="4418271" cy="718159"/>
          </a:xfrm>
          <a:custGeom>
            <a:avLst/>
            <a:gdLst>
              <a:gd name="connsiteX0" fmla="*/ 1421452 w 4590626"/>
              <a:gd name="connsiteY0" fmla="*/ 0 h 713930"/>
              <a:gd name="connsiteX1" fmla="*/ 3247781 w 4590626"/>
              <a:gd name="connsiteY1" fmla="*/ 271915 h 713930"/>
              <a:gd name="connsiteX2" fmla="*/ 4517331 w 4590626"/>
              <a:gd name="connsiteY2" fmla="*/ 693394 h 713930"/>
              <a:gd name="connsiteX3" fmla="*/ 4590626 w 4590626"/>
              <a:gd name="connsiteY3" fmla="*/ 713930 h 713930"/>
              <a:gd name="connsiteX4" fmla="*/ 0 w 4590626"/>
              <a:gd name="connsiteY4" fmla="*/ 713930 h 713930"/>
              <a:gd name="connsiteX5" fmla="*/ 2854 w 4590626"/>
              <a:gd name="connsiteY5" fmla="*/ 705624 h 713930"/>
              <a:gd name="connsiteX6" fmla="*/ 226680 w 4590626"/>
              <a:gd name="connsiteY6" fmla="*/ 333970 h 713930"/>
              <a:gd name="connsiteX7" fmla="*/ 1160245 w 4590626"/>
              <a:gd name="connsiteY7" fmla="*/ 1178 h 713930"/>
              <a:gd name="connsiteX8" fmla="*/ 1421452 w 4590626"/>
              <a:gd name="connsiteY8" fmla="*/ 0 h 713930"/>
              <a:gd name="connsiteX0" fmla="*/ 1421452 w 4517331"/>
              <a:gd name="connsiteY0" fmla="*/ 0 h 713930"/>
              <a:gd name="connsiteX1" fmla="*/ 3247781 w 4517331"/>
              <a:gd name="connsiteY1" fmla="*/ 271915 h 713930"/>
              <a:gd name="connsiteX2" fmla="*/ 4517331 w 4517331"/>
              <a:gd name="connsiteY2" fmla="*/ 693394 h 713930"/>
              <a:gd name="connsiteX3" fmla="*/ 0 w 4517331"/>
              <a:gd name="connsiteY3" fmla="*/ 713930 h 713930"/>
              <a:gd name="connsiteX4" fmla="*/ 2854 w 4517331"/>
              <a:gd name="connsiteY4" fmla="*/ 705624 h 713930"/>
              <a:gd name="connsiteX5" fmla="*/ 226680 w 4517331"/>
              <a:gd name="connsiteY5" fmla="*/ 333970 h 713930"/>
              <a:gd name="connsiteX6" fmla="*/ 1160245 w 4517331"/>
              <a:gd name="connsiteY6" fmla="*/ 1178 h 713930"/>
              <a:gd name="connsiteX7" fmla="*/ 1421452 w 4517331"/>
              <a:gd name="connsiteY7" fmla="*/ 0 h 713930"/>
              <a:gd name="connsiteX0" fmla="*/ 0 w 4608771"/>
              <a:gd name="connsiteY0" fmla="*/ 713930 h 784834"/>
              <a:gd name="connsiteX1" fmla="*/ 2854 w 4608771"/>
              <a:gd name="connsiteY1" fmla="*/ 705624 h 784834"/>
              <a:gd name="connsiteX2" fmla="*/ 226680 w 4608771"/>
              <a:gd name="connsiteY2" fmla="*/ 333970 h 784834"/>
              <a:gd name="connsiteX3" fmla="*/ 1160245 w 4608771"/>
              <a:gd name="connsiteY3" fmla="*/ 1178 h 784834"/>
              <a:gd name="connsiteX4" fmla="*/ 1421452 w 4608771"/>
              <a:gd name="connsiteY4" fmla="*/ 0 h 784834"/>
              <a:gd name="connsiteX5" fmla="*/ 3247781 w 4608771"/>
              <a:gd name="connsiteY5" fmla="*/ 271915 h 784834"/>
              <a:gd name="connsiteX6" fmla="*/ 4608771 w 4608771"/>
              <a:gd name="connsiteY6" fmla="*/ 784834 h 784834"/>
              <a:gd name="connsiteX0" fmla="*/ 0 w 4418271"/>
              <a:gd name="connsiteY0" fmla="*/ 713930 h 718159"/>
              <a:gd name="connsiteX1" fmla="*/ 2854 w 4418271"/>
              <a:gd name="connsiteY1" fmla="*/ 705624 h 718159"/>
              <a:gd name="connsiteX2" fmla="*/ 226680 w 4418271"/>
              <a:gd name="connsiteY2" fmla="*/ 333970 h 718159"/>
              <a:gd name="connsiteX3" fmla="*/ 1160245 w 4418271"/>
              <a:gd name="connsiteY3" fmla="*/ 1178 h 718159"/>
              <a:gd name="connsiteX4" fmla="*/ 1421452 w 4418271"/>
              <a:gd name="connsiteY4" fmla="*/ 0 h 718159"/>
              <a:gd name="connsiteX5" fmla="*/ 3247781 w 4418271"/>
              <a:gd name="connsiteY5" fmla="*/ 271915 h 718159"/>
              <a:gd name="connsiteX6" fmla="*/ 4418271 w 4418271"/>
              <a:gd name="connsiteY6" fmla="*/ 718159 h 7181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18271" h="718159">
                <a:moveTo>
                  <a:pt x="0" y="713930"/>
                </a:moveTo>
                <a:lnTo>
                  <a:pt x="2854" y="705624"/>
                </a:lnTo>
                <a:cubicBezTo>
                  <a:pt x="60059" y="562888"/>
                  <a:pt x="131373" y="433874"/>
                  <a:pt x="226680" y="333970"/>
                </a:cubicBezTo>
                <a:cubicBezTo>
                  <a:pt x="463632" y="85526"/>
                  <a:pt x="822395" y="5774"/>
                  <a:pt x="1160245" y="1178"/>
                </a:cubicBezTo>
                <a:lnTo>
                  <a:pt x="1421452" y="0"/>
                </a:lnTo>
                <a:cubicBezTo>
                  <a:pt x="2035274" y="3698"/>
                  <a:pt x="2748311" y="152222"/>
                  <a:pt x="3247781" y="271915"/>
                </a:cubicBezTo>
                <a:cubicBezTo>
                  <a:pt x="3747251" y="391608"/>
                  <a:pt x="3902480" y="501606"/>
                  <a:pt x="4418271" y="718159"/>
                </a:cubicBezTo>
              </a:path>
            </a:pathLst>
          </a:custGeom>
          <a:noFill/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 Light"/>
              <a:ea typeface="+mn-ea"/>
              <a:cs typeface="+mn-cs"/>
            </a:endParaRP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3A2F988-7148-4375-83D8-12EE5EBC7B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762000"/>
            <a:ext cx="106680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896238-C5B3-4F3C-97FA-890E1A51A2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62000" y="2286000"/>
            <a:ext cx="10668000" cy="38180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6E4474-0442-4E4B-9E5B-CA7B3951C1D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389165" y="194320"/>
            <a:ext cx="204083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  <a:alpha val="70000"/>
                  </a:schemeClr>
                </a:solidFill>
              </a:defRPr>
            </a:lvl1pPr>
          </a:lstStyle>
          <a:p>
            <a:fld id="{76969C88-B244-455D-A017-012B25B1ACDD}" type="datetimeFigureOut">
              <a:rPr lang="en-US" smtClean="0"/>
              <a:pPr/>
              <a:t>4/13/2021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626A98-F887-40E1-B9BA-9D93DE90E02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61999" y="6356350"/>
            <a:ext cx="661283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  <a:alpha val="7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2C8119-73F6-4713-9AD3-3628DCDFB8F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906000" y="6356350"/>
            <a:ext cx="1524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  <a:alpha val="70000"/>
                  </a:schemeClr>
                </a:solidFill>
              </a:defRPr>
            </a:lvl1pPr>
          </a:lstStyle>
          <a:p>
            <a:fld id="{07CE569E-9B7C-4CB9-AB80-C0841F922CF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335926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1" r:id="rId1"/>
    <p:sldLayoutId id="2147483670" r:id="rId2"/>
    <p:sldLayoutId id="2147483669" r:id="rId3"/>
    <p:sldLayoutId id="2147483668" r:id="rId4"/>
    <p:sldLayoutId id="2147483667" r:id="rId5"/>
    <p:sldLayoutId id="2147483666" r:id="rId6"/>
    <p:sldLayoutId id="2147483665" r:id="rId7"/>
    <p:sldLayoutId id="2147483664" r:id="rId8"/>
    <p:sldLayoutId id="2147483663" r:id="rId9"/>
    <p:sldLayoutId id="2147483662" r:id="rId10"/>
    <p:sldLayoutId id="214748366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5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>
              <a:alpha val="70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5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>
              <a:alpha val="70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5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>
              <a:alpha val="70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5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alpha val="70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5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alpha val="70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expressinfo.cz/technika/uspesny-web/zaklady-programovani-co-by-mel-vedet-kazdy-zacatecnik/4027/" TargetMode="External"/><Relationship Id="rId3" Type="http://schemas.openxmlformats.org/officeDocument/2006/relationships/hyperlink" Target="http://bech.mzf.cz/vyvojsl.htm" TargetMode="External"/><Relationship Id="rId7" Type="http://schemas.openxmlformats.org/officeDocument/2006/relationships/hyperlink" Target="https://www.receptyonline.cz/recept/jidlo/masove-kulicky-s-testovinami-zalite-rajcatovou-omackou/" TargetMode="External"/><Relationship Id="rId2" Type="http://schemas.openxmlformats.org/officeDocument/2006/relationships/hyperlink" Target="https://primanapady.cz/clanek-28690-jak-trefit-hrebik-na-hlavicku-aneb-uz-zadne-modriny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reflex.cz/clanek/zpravy/48227/takhle-vypadaji-jidla-ve-skolnich-jidelnach-obedy-ocima-skolaku-i-zamestnancu.html" TargetMode="External"/><Relationship Id="rId5" Type="http://schemas.openxmlformats.org/officeDocument/2006/relationships/hyperlink" Target="http://bunney.eu/basic/stranky/page14.html" TargetMode="External"/><Relationship Id="rId4" Type="http://schemas.openxmlformats.org/officeDocument/2006/relationships/hyperlink" Target="https://cs.wikipedia.org/wiki/Sign%C3%A1ly_pro_chodce" TargetMode="External"/><Relationship Id="rId9" Type="http://schemas.openxmlformats.org/officeDocument/2006/relationships/hyperlink" Target="https://www.bakalari.cz/Timetable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6" name="Rectangle 25">
            <a:extLst>
              <a:ext uri="{FF2B5EF4-FFF2-40B4-BE49-F238E27FC236}">
                <a16:creationId xmlns:a16="http://schemas.microsoft.com/office/drawing/2014/main" id="{7A18C9FB-EC4C-4DAE-8F7D-C6E5AF6079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dirty="0"/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AC5B9688-28B2-49CE-8BD3-0A5369AAAC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6062888" y="-798159"/>
            <a:ext cx="5330951" cy="6927272"/>
          </a:xfrm>
          <a:custGeom>
            <a:avLst/>
            <a:gdLst>
              <a:gd name="connsiteX0" fmla="*/ 0 w 4212773"/>
              <a:gd name="connsiteY0" fmla="*/ 0 h 6498740"/>
              <a:gd name="connsiteX1" fmla="*/ 159023 w 4212773"/>
              <a:gd name="connsiteY1" fmla="*/ 12872 h 6498740"/>
              <a:gd name="connsiteX2" fmla="*/ 1697597 w 4212773"/>
              <a:gd name="connsiteY2" fmla="*/ 306418 h 6498740"/>
              <a:gd name="connsiteX3" fmla="*/ 4047822 w 4212773"/>
              <a:gd name="connsiteY3" fmla="*/ 3511272 h 6498740"/>
              <a:gd name="connsiteX4" fmla="*/ 3551503 w 4212773"/>
              <a:gd name="connsiteY4" fmla="*/ 6184235 h 6498740"/>
              <a:gd name="connsiteX5" fmla="*/ 3163159 w 4212773"/>
              <a:gd name="connsiteY5" fmla="*/ 6459073 h 6498740"/>
              <a:gd name="connsiteX6" fmla="*/ 3092077 w 4212773"/>
              <a:gd name="connsiteY6" fmla="*/ 6498740 h 6498740"/>
              <a:gd name="connsiteX7" fmla="*/ 0 w 4212773"/>
              <a:gd name="connsiteY7" fmla="*/ 6498740 h 6498740"/>
              <a:gd name="connsiteX8" fmla="*/ 0 w 4212773"/>
              <a:gd name="connsiteY8" fmla="*/ 0 h 64987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212773" h="6498740">
                <a:moveTo>
                  <a:pt x="0" y="0"/>
                </a:moveTo>
                <a:lnTo>
                  <a:pt x="159023" y="12872"/>
                </a:lnTo>
                <a:cubicBezTo>
                  <a:pt x="659101" y="63644"/>
                  <a:pt x="1176498" y="175345"/>
                  <a:pt x="1697597" y="306418"/>
                </a:cubicBezTo>
                <a:cubicBezTo>
                  <a:pt x="3312474" y="712392"/>
                  <a:pt x="3742395" y="1999786"/>
                  <a:pt x="4047822" y="3511272"/>
                </a:cubicBezTo>
                <a:cubicBezTo>
                  <a:pt x="4252232" y="4523358"/>
                  <a:pt x="4422733" y="5443193"/>
                  <a:pt x="3551503" y="6184235"/>
                </a:cubicBezTo>
                <a:cubicBezTo>
                  <a:pt x="3429343" y="6288166"/>
                  <a:pt x="3299185" y="6378784"/>
                  <a:pt x="3163159" y="6459073"/>
                </a:cubicBezTo>
                <a:lnTo>
                  <a:pt x="3092077" y="6498740"/>
                </a:lnTo>
                <a:lnTo>
                  <a:pt x="0" y="649874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A9896C11-F8DF-437A-B349-8AFD602DC0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5791199" y="-1219198"/>
            <a:ext cx="5181601" cy="7620000"/>
          </a:xfrm>
          <a:custGeom>
            <a:avLst/>
            <a:gdLst>
              <a:gd name="connsiteX0" fmla="*/ 0 w 4033589"/>
              <a:gd name="connsiteY0" fmla="*/ 0 h 6858000"/>
              <a:gd name="connsiteX1" fmla="*/ 1878934 w 4033589"/>
              <a:gd name="connsiteY1" fmla="*/ 0 h 6858000"/>
              <a:gd name="connsiteX2" fmla="*/ 1882313 w 4033589"/>
              <a:gd name="connsiteY2" fmla="*/ 2021 h 6858000"/>
              <a:gd name="connsiteX3" fmla="*/ 3475371 w 4033589"/>
              <a:gd name="connsiteY3" fmla="*/ 1517967 h 6858000"/>
              <a:gd name="connsiteX4" fmla="*/ 3975977 w 4033589"/>
              <a:gd name="connsiteY4" fmla="*/ 4379386 h 6858000"/>
              <a:gd name="connsiteX5" fmla="*/ 3312864 w 4033589"/>
              <a:gd name="connsiteY5" fmla="*/ 6852362 h 6858000"/>
              <a:gd name="connsiteX6" fmla="*/ 3310593 w 4033589"/>
              <a:gd name="connsiteY6" fmla="*/ 6858000 h 6858000"/>
              <a:gd name="connsiteX7" fmla="*/ 0 w 4033589"/>
              <a:gd name="connsiteY7" fmla="*/ 6858000 h 6858000"/>
              <a:gd name="connsiteX8" fmla="*/ 0 w 4033589"/>
              <a:gd name="connsiteY8" fmla="*/ 0 h 6858000"/>
              <a:gd name="connsiteX0" fmla="*/ 0 w 4033589"/>
              <a:gd name="connsiteY0" fmla="*/ 6858000 h 6858000"/>
              <a:gd name="connsiteX1" fmla="*/ 1878934 w 4033589"/>
              <a:gd name="connsiteY1" fmla="*/ 0 h 6858000"/>
              <a:gd name="connsiteX2" fmla="*/ 1882313 w 4033589"/>
              <a:gd name="connsiteY2" fmla="*/ 2021 h 6858000"/>
              <a:gd name="connsiteX3" fmla="*/ 3475371 w 4033589"/>
              <a:gd name="connsiteY3" fmla="*/ 1517967 h 6858000"/>
              <a:gd name="connsiteX4" fmla="*/ 3975977 w 4033589"/>
              <a:gd name="connsiteY4" fmla="*/ 4379386 h 6858000"/>
              <a:gd name="connsiteX5" fmla="*/ 3312864 w 4033589"/>
              <a:gd name="connsiteY5" fmla="*/ 6852362 h 6858000"/>
              <a:gd name="connsiteX6" fmla="*/ 3310593 w 4033589"/>
              <a:gd name="connsiteY6" fmla="*/ 6858000 h 6858000"/>
              <a:gd name="connsiteX7" fmla="*/ 0 w 4033589"/>
              <a:gd name="connsiteY7" fmla="*/ 6858000 h 6858000"/>
              <a:gd name="connsiteX0" fmla="*/ 1787494 w 3942149"/>
              <a:gd name="connsiteY0" fmla="*/ 0 h 6949440"/>
              <a:gd name="connsiteX1" fmla="*/ 1790873 w 3942149"/>
              <a:gd name="connsiteY1" fmla="*/ 2021 h 6949440"/>
              <a:gd name="connsiteX2" fmla="*/ 3383931 w 3942149"/>
              <a:gd name="connsiteY2" fmla="*/ 1517967 h 6949440"/>
              <a:gd name="connsiteX3" fmla="*/ 3884537 w 3942149"/>
              <a:gd name="connsiteY3" fmla="*/ 4379386 h 6949440"/>
              <a:gd name="connsiteX4" fmla="*/ 3221424 w 3942149"/>
              <a:gd name="connsiteY4" fmla="*/ 6852362 h 6949440"/>
              <a:gd name="connsiteX5" fmla="*/ 3219153 w 3942149"/>
              <a:gd name="connsiteY5" fmla="*/ 6858000 h 6949440"/>
              <a:gd name="connsiteX6" fmla="*/ 0 w 3942149"/>
              <a:gd name="connsiteY6" fmla="*/ 6949440 h 6949440"/>
              <a:gd name="connsiteX0" fmla="*/ 1787494 w 3942149"/>
              <a:gd name="connsiteY0" fmla="*/ 0 h 6949440"/>
              <a:gd name="connsiteX1" fmla="*/ 1790873 w 3942149"/>
              <a:gd name="connsiteY1" fmla="*/ 2021 h 6949440"/>
              <a:gd name="connsiteX2" fmla="*/ 3383931 w 3942149"/>
              <a:gd name="connsiteY2" fmla="*/ 1517967 h 6949440"/>
              <a:gd name="connsiteX3" fmla="*/ 3884537 w 3942149"/>
              <a:gd name="connsiteY3" fmla="*/ 4379386 h 6949440"/>
              <a:gd name="connsiteX4" fmla="*/ 3221424 w 3942149"/>
              <a:gd name="connsiteY4" fmla="*/ 6852362 h 6949440"/>
              <a:gd name="connsiteX5" fmla="*/ 3219153 w 3942149"/>
              <a:gd name="connsiteY5" fmla="*/ 6858000 h 6949440"/>
              <a:gd name="connsiteX6" fmla="*/ 0 w 3942149"/>
              <a:gd name="connsiteY6" fmla="*/ 6949440 h 6949440"/>
              <a:gd name="connsiteX0" fmla="*/ 0 w 2154655"/>
              <a:gd name="connsiteY0" fmla="*/ 0 h 6858000"/>
              <a:gd name="connsiteX1" fmla="*/ 3379 w 2154655"/>
              <a:gd name="connsiteY1" fmla="*/ 2021 h 6858000"/>
              <a:gd name="connsiteX2" fmla="*/ 1596437 w 2154655"/>
              <a:gd name="connsiteY2" fmla="*/ 1517967 h 6858000"/>
              <a:gd name="connsiteX3" fmla="*/ 2097043 w 2154655"/>
              <a:gd name="connsiteY3" fmla="*/ 4379386 h 6858000"/>
              <a:gd name="connsiteX4" fmla="*/ 1433930 w 2154655"/>
              <a:gd name="connsiteY4" fmla="*/ 6852362 h 6858000"/>
              <a:gd name="connsiteX5" fmla="*/ 1431659 w 2154655"/>
              <a:gd name="connsiteY5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54655" h="6858000">
                <a:moveTo>
                  <a:pt x="0" y="0"/>
                </a:moveTo>
                <a:lnTo>
                  <a:pt x="3379" y="2021"/>
                </a:lnTo>
                <a:cubicBezTo>
                  <a:pt x="667061" y="423753"/>
                  <a:pt x="1239365" y="963389"/>
                  <a:pt x="1596437" y="1517967"/>
                </a:cubicBezTo>
                <a:cubicBezTo>
                  <a:pt x="2133142" y="2350886"/>
                  <a:pt x="2239839" y="3395752"/>
                  <a:pt x="2097043" y="4379386"/>
                </a:cubicBezTo>
                <a:cubicBezTo>
                  <a:pt x="2032295" y="4824358"/>
                  <a:pt x="1812506" y="5869368"/>
                  <a:pt x="1433930" y="6852362"/>
                </a:cubicBezTo>
                <a:lnTo>
                  <a:pt x="1431659" y="6858000"/>
                </a:lnTo>
              </a:path>
            </a:pathLst>
          </a:custGeom>
          <a:noFill/>
          <a:ln w="1905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 Light"/>
              <a:ea typeface="+mn-ea"/>
              <a:cs typeface="+mn-cs"/>
            </a:endParaRPr>
          </a:p>
        </p:txBody>
      </p:sp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762000" y="1524000"/>
            <a:ext cx="4572000" cy="2286000"/>
          </a:xfrm>
        </p:spPr>
        <p:txBody>
          <a:bodyPr>
            <a:normAutofit/>
          </a:bodyPr>
          <a:lstStyle/>
          <a:p>
            <a:pPr algn="l"/>
            <a:r>
              <a:rPr lang="cs-CZ" sz="4400">
                <a:cs typeface="Calibri Light"/>
              </a:rPr>
              <a:t>Algoritmy</a:t>
            </a:r>
            <a:endParaRPr lang="cs-CZ" sz="440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762000" y="4571999"/>
            <a:ext cx="4572000" cy="1524000"/>
          </a:xfrm>
        </p:spPr>
        <p:txBody>
          <a:bodyPr vert="horz" lIns="91440" tIns="45720" rIns="91440" bIns="45720" rtlCol="0">
            <a:normAutofit/>
          </a:bodyPr>
          <a:lstStyle/>
          <a:p>
            <a:pPr algn="l"/>
            <a:r>
              <a:rPr lang="cs-CZ">
                <a:cs typeface="Calibri"/>
              </a:rPr>
              <a:t>Bc. Martin Majer</a:t>
            </a:r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7995230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3861D5-6F31-4E77-A049-B9191A4451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Definice algoritmu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1B29691A-C398-41FC-A042-3B63B831F8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0" y="2286000"/>
            <a:ext cx="10668000" cy="3818083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cs-CZ" dirty="0">
                <a:solidFill>
                  <a:srgbClr val="FFFFFF"/>
                </a:solidFill>
                <a:ea typeface="+mn-lt"/>
                <a:cs typeface="+mn-lt"/>
              </a:rPr>
              <a:t>Co Vás napadne, když se řekne slovo algoritmus</a:t>
            </a:r>
            <a:r>
              <a:rPr lang="cs-CZ" sz="2400" dirty="0">
                <a:solidFill>
                  <a:srgbClr val="FFFFFF"/>
                </a:solidFill>
                <a:ea typeface="+mn-lt"/>
                <a:cs typeface="+mn-lt"/>
              </a:rPr>
              <a:t>?</a:t>
            </a:r>
          </a:p>
          <a:p>
            <a:pPr marL="0" indent="0">
              <a:buNone/>
            </a:pPr>
            <a:endParaRPr lang="cs-CZ" sz="2400" dirty="0">
              <a:solidFill>
                <a:srgbClr val="FFFFFF">
                  <a:alpha val="7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89718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3861D5-6F31-4E77-A049-B9191A4451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Definice algoritmu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474D77-88C3-407D-AE47-0078E17DC2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cs-CZ" dirty="0">
                <a:solidFill>
                  <a:srgbClr val="FFFFFF"/>
                </a:solidFill>
                <a:ea typeface="+mn-lt"/>
                <a:cs typeface="+mn-lt"/>
              </a:rPr>
              <a:t>Zjednodušeně můžeme tvrdit, že algoritmus je recept z kuchařky na nějaké konkrétní jídlo. </a:t>
            </a:r>
          </a:p>
          <a:p>
            <a:r>
              <a:rPr lang="cs-CZ" dirty="0">
                <a:solidFill>
                  <a:srgbClr val="FFFFFF"/>
                </a:solidFill>
                <a:ea typeface="+mn-lt"/>
                <a:cs typeface="+mn-lt"/>
              </a:rPr>
              <a:t>Máme nějaké ingredience, tedy vstupní data, nějaký postup, tedy samotný algoritmus a nakonec vznikne nějaké jídlo, tedy výstupní data.</a:t>
            </a:r>
            <a:endParaRPr lang="cs-CZ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2628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A6EF5A53-0A64-4CA5-B9C7-1CB97CB5CF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157843" y="6244836"/>
            <a:ext cx="4034156" cy="613164"/>
          </a:xfrm>
          <a:custGeom>
            <a:avLst/>
            <a:gdLst>
              <a:gd name="connsiteX0" fmla="*/ 1479137 w 4034156"/>
              <a:gd name="connsiteY0" fmla="*/ 230 h 613164"/>
              <a:gd name="connsiteX1" fmla="*/ 3482844 w 4034156"/>
              <a:gd name="connsiteY1" fmla="*/ 298555 h 613164"/>
              <a:gd name="connsiteX2" fmla="*/ 3831590 w 4034156"/>
              <a:gd name="connsiteY2" fmla="*/ 425010 h 613164"/>
              <a:gd name="connsiteX3" fmla="*/ 4034156 w 4034156"/>
              <a:gd name="connsiteY3" fmla="*/ 494088 h 613164"/>
              <a:gd name="connsiteX4" fmla="*/ 4034156 w 4034156"/>
              <a:gd name="connsiteY4" fmla="*/ 613164 h 613164"/>
              <a:gd name="connsiteX5" fmla="*/ 0 w 4034156"/>
              <a:gd name="connsiteY5" fmla="*/ 613164 h 613164"/>
              <a:gd name="connsiteX6" fmla="*/ 54792 w 4034156"/>
              <a:gd name="connsiteY6" fmla="*/ 512415 h 613164"/>
              <a:gd name="connsiteX7" fmla="*/ 168327 w 4034156"/>
              <a:gd name="connsiteY7" fmla="*/ 366637 h 613164"/>
              <a:gd name="connsiteX8" fmla="*/ 1192562 w 4034156"/>
              <a:gd name="connsiteY8" fmla="*/ 1522 h 613164"/>
              <a:gd name="connsiteX9" fmla="*/ 1479137 w 4034156"/>
              <a:gd name="connsiteY9" fmla="*/ 230 h 6131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034156" h="613164">
                <a:moveTo>
                  <a:pt x="1479137" y="230"/>
                </a:moveTo>
                <a:cubicBezTo>
                  <a:pt x="2152575" y="4287"/>
                  <a:pt x="2854487" y="63583"/>
                  <a:pt x="3482844" y="298555"/>
                </a:cubicBezTo>
                <a:cubicBezTo>
                  <a:pt x="3599338" y="342114"/>
                  <a:pt x="3715540" y="384216"/>
                  <a:pt x="3831590" y="425010"/>
                </a:cubicBezTo>
                <a:lnTo>
                  <a:pt x="4034156" y="494088"/>
                </a:lnTo>
                <a:lnTo>
                  <a:pt x="4034156" y="613164"/>
                </a:lnTo>
                <a:lnTo>
                  <a:pt x="0" y="613164"/>
                </a:lnTo>
                <a:lnTo>
                  <a:pt x="54792" y="512415"/>
                </a:lnTo>
                <a:cubicBezTo>
                  <a:pt x="88888" y="459433"/>
                  <a:pt x="126502" y="410480"/>
                  <a:pt x="168327" y="366637"/>
                </a:cubicBezTo>
                <a:cubicBezTo>
                  <a:pt x="428292" y="94062"/>
                  <a:pt x="821899" y="6565"/>
                  <a:pt x="1192562" y="1522"/>
                </a:cubicBezTo>
                <a:cubicBezTo>
                  <a:pt x="1287308" y="198"/>
                  <a:pt x="1382932" y="-349"/>
                  <a:pt x="1479137" y="23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5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 panose="020B0504020202020204" pitchFamily="34" charset="0"/>
              <a:ea typeface="+mn-ea"/>
              <a:cs typeface="+mn-cs"/>
            </a:endParaRPr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34ABFBEA-4EB0-4D02-A2C0-1733CD3D6F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88126"/>
            <a:ext cx="448491" cy="1634252"/>
          </a:xfrm>
          <a:custGeom>
            <a:avLst/>
            <a:gdLst>
              <a:gd name="connsiteX0" fmla="*/ 0 w 448491"/>
              <a:gd name="connsiteY0" fmla="*/ 0 h 1634252"/>
              <a:gd name="connsiteX1" fmla="*/ 12983 w 448491"/>
              <a:gd name="connsiteY1" fmla="*/ 10508 h 1634252"/>
              <a:gd name="connsiteX2" fmla="*/ 441611 w 448491"/>
              <a:gd name="connsiteY2" fmla="*/ 863751 h 1634252"/>
              <a:gd name="connsiteX3" fmla="*/ 251011 w 448491"/>
              <a:gd name="connsiteY3" fmla="*/ 1302895 h 1634252"/>
              <a:gd name="connsiteX4" fmla="*/ 74605 w 448491"/>
              <a:gd name="connsiteY4" fmla="*/ 1543249 h 1634252"/>
              <a:gd name="connsiteX5" fmla="*/ 0 w 448491"/>
              <a:gd name="connsiteY5" fmla="*/ 1634252 h 16342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8491" h="1634252">
                <a:moveTo>
                  <a:pt x="0" y="0"/>
                </a:moveTo>
                <a:lnTo>
                  <a:pt x="12983" y="10508"/>
                </a:lnTo>
                <a:cubicBezTo>
                  <a:pt x="278410" y="241022"/>
                  <a:pt x="489787" y="530267"/>
                  <a:pt x="441611" y="863751"/>
                </a:cubicBezTo>
                <a:cubicBezTo>
                  <a:pt x="418542" y="1022632"/>
                  <a:pt x="337007" y="1166302"/>
                  <a:pt x="251011" y="1302895"/>
                </a:cubicBezTo>
                <a:cubicBezTo>
                  <a:pt x="215138" y="1359902"/>
                  <a:pt x="154723" y="1442480"/>
                  <a:pt x="74605" y="1543249"/>
                </a:cubicBezTo>
                <a:lnTo>
                  <a:pt x="0" y="163425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900">
              <a:solidFill>
                <a:prstClr val="white"/>
              </a:solidFill>
              <a:latin typeface="Avenir Next LT Pro" panose="020B0504020202020204" pitchFamily="34" charset="0"/>
            </a:endParaRPr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19E083F6-57F4-487B-A766-EA0462B1EE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309459" y="6144069"/>
            <a:ext cx="4418271" cy="718159"/>
          </a:xfrm>
          <a:custGeom>
            <a:avLst/>
            <a:gdLst>
              <a:gd name="connsiteX0" fmla="*/ 1421452 w 4590626"/>
              <a:gd name="connsiteY0" fmla="*/ 0 h 713930"/>
              <a:gd name="connsiteX1" fmla="*/ 3247781 w 4590626"/>
              <a:gd name="connsiteY1" fmla="*/ 271915 h 713930"/>
              <a:gd name="connsiteX2" fmla="*/ 4517331 w 4590626"/>
              <a:gd name="connsiteY2" fmla="*/ 693394 h 713930"/>
              <a:gd name="connsiteX3" fmla="*/ 4590626 w 4590626"/>
              <a:gd name="connsiteY3" fmla="*/ 713930 h 713930"/>
              <a:gd name="connsiteX4" fmla="*/ 0 w 4590626"/>
              <a:gd name="connsiteY4" fmla="*/ 713930 h 713930"/>
              <a:gd name="connsiteX5" fmla="*/ 2854 w 4590626"/>
              <a:gd name="connsiteY5" fmla="*/ 705624 h 713930"/>
              <a:gd name="connsiteX6" fmla="*/ 226680 w 4590626"/>
              <a:gd name="connsiteY6" fmla="*/ 333970 h 713930"/>
              <a:gd name="connsiteX7" fmla="*/ 1160245 w 4590626"/>
              <a:gd name="connsiteY7" fmla="*/ 1178 h 713930"/>
              <a:gd name="connsiteX8" fmla="*/ 1421452 w 4590626"/>
              <a:gd name="connsiteY8" fmla="*/ 0 h 713930"/>
              <a:gd name="connsiteX0" fmla="*/ 1421452 w 4517331"/>
              <a:gd name="connsiteY0" fmla="*/ 0 h 713930"/>
              <a:gd name="connsiteX1" fmla="*/ 3247781 w 4517331"/>
              <a:gd name="connsiteY1" fmla="*/ 271915 h 713930"/>
              <a:gd name="connsiteX2" fmla="*/ 4517331 w 4517331"/>
              <a:gd name="connsiteY2" fmla="*/ 693394 h 713930"/>
              <a:gd name="connsiteX3" fmla="*/ 0 w 4517331"/>
              <a:gd name="connsiteY3" fmla="*/ 713930 h 713930"/>
              <a:gd name="connsiteX4" fmla="*/ 2854 w 4517331"/>
              <a:gd name="connsiteY4" fmla="*/ 705624 h 713930"/>
              <a:gd name="connsiteX5" fmla="*/ 226680 w 4517331"/>
              <a:gd name="connsiteY5" fmla="*/ 333970 h 713930"/>
              <a:gd name="connsiteX6" fmla="*/ 1160245 w 4517331"/>
              <a:gd name="connsiteY6" fmla="*/ 1178 h 713930"/>
              <a:gd name="connsiteX7" fmla="*/ 1421452 w 4517331"/>
              <a:gd name="connsiteY7" fmla="*/ 0 h 713930"/>
              <a:gd name="connsiteX0" fmla="*/ 0 w 4608771"/>
              <a:gd name="connsiteY0" fmla="*/ 713930 h 784834"/>
              <a:gd name="connsiteX1" fmla="*/ 2854 w 4608771"/>
              <a:gd name="connsiteY1" fmla="*/ 705624 h 784834"/>
              <a:gd name="connsiteX2" fmla="*/ 226680 w 4608771"/>
              <a:gd name="connsiteY2" fmla="*/ 333970 h 784834"/>
              <a:gd name="connsiteX3" fmla="*/ 1160245 w 4608771"/>
              <a:gd name="connsiteY3" fmla="*/ 1178 h 784834"/>
              <a:gd name="connsiteX4" fmla="*/ 1421452 w 4608771"/>
              <a:gd name="connsiteY4" fmla="*/ 0 h 784834"/>
              <a:gd name="connsiteX5" fmla="*/ 3247781 w 4608771"/>
              <a:gd name="connsiteY5" fmla="*/ 271915 h 784834"/>
              <a:gd name="connsiteX6" fmla="*/ 4608771 w 4608771"/>
              <a:gd name="connsiteY6" fmla="*/ 784834 h 784834"/>
              <a:gd name="connsiteX0" fmla="*/ 0 w 4418271"/>
              <a:gd name="connsiteY0" fmla="*/ 713930 h 718159"/>
              <a:gd name="connsiteX1" fmla="*/ 2854 w 4418271"/>
              <a:gd name="connsiteY1" fmla="*/ 705624 h 718159"/>
              <a:gd name="connsiteX2" fmla="*/ 226680 w 4418271"/>
              <a:gd name="connsiteY2" fmla="*/ 333970 h 718159"/>
              <a:gd name="connsiteX3" fmla="*/ 1160245 w 4418271"/>
              <a:gd name="connsiteY3" fmla="*/ 1178 h 718159"/>
              <a:gd name="connsiteX4" fmla="*/ 1421452 w 4418271"/>
              <a:gd name="connsiteY4" fmla="*/ 0 h 718159"/>
              <a:gd name="connsiteX5" fmla="*/ 3247781 w 4418271"/>
              <a:gd name="connsiteY5" fmla="*/ 271915 h 718159"/>
              <a:gd name="connsiteX6" fmla="*/ 4418271 w 4418271"/>
              <a:gd name="connsiteY6" fmla="*/ 718159 h 7181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18271" h="718159">
                <a:moveTo>
                  <a:pt x="0" y="713930"/>
                </a:moveTo>
                <a:lnTo>
                  <a:pt x="2854" y="705624"/>
                </a:lnTo>
                <a:cubicBezTo>
                  <a:pt x="60059" y="562888"/>
                  <a:pt x="131373" y="433874"/>
                  <a:pt x="226680" y="333970"/>
                </a:cubicBezTo>
                <a:cubicBezTo>
                  <a:pt x="463632" y="85526"/>
                  <a:pt x="822395" y="5774"/>
                  <a:pt x="1160245" y="1178"/>
                </a:cubicBezTo>
                <a:lnTo>
                  <a:pt x="1421452" y="0"/>
                </a:lnTo>
                <a:cubicBezTo>
                  <a:pt x="2035274" y="3698"/>
                  <a:pt x="2748311" y="152222"/>
                  <a:pt x="3247781" y="271915"/>
                </a:cubicBezTo>
                <a:cubicBezTo>
                  <a:pt x="3747251" y="391608"/>
                  <a:pt x="3902480" y="501606"/>
                  <a:pt x="4418271" y="718159"/>
                </a:cubicBezTo>
              </a:path>
            </a:pathLst>
          </a:custGeom>
          <a:noFill/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 Light"/>
              <a:ea typeface="+mn-ea"/>
              <a:cs typeface="+mn-cs"/>
            </a:endParaRPr>
          </a:p>
        </p:txBody>
      </p:sp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id="{7A18C9FB-EC4C-4DAE-8F7D-C6E5AF6079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dirty="0"/>
          </a:p>
        </p:txBody>
      </p:sp>
      <p:pic>
        <p:nvPicPr>
          <p:cNvPr id="12" name="Obrázek 13" descr="Obsah obrázku osoba, interiér, dřevěné, nástroj&#10;&#10;Popis se vygeneroval automaticky.">
            <a:extLst>
              <a:ext uri="{FF2B5EF4-FFF2-40B4-BE49-F238E27FC236}">
                <a16:creationId xmlns:a16="http://schemas.microsoft.com/office/drawing/2014/main" id="{A8B20DE4-E9FB-4A69-B85A-760D6F8CCA8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25"/>
          <a:stretch/>
        </p:blipFill>
        <p:spPr>
          <a:xfrm>
            <a:off x="20" y="10"/>
            <a:ext cx="12207220" cy="6857990"/>
          </a:xfrm>
          <a:prstGeom prst="rect">
            <a:avLst/>
          </a:prstGeom>
        </p:spPr>
      </p:pic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26C2F60D-36DC-4E6D-8544-3562BBABA8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7116827" y="1782827"/>
            <a:ext cx="4332910" cy="5817436"/>
          </a:xfrm>
          <a:custGeom>
            <a:avLst/>
            <a:gdLst>
              <a:gd name="connsiteX0" fmla="*/ 3175347 w 4332910"/>
              <a:gd name="connsiteY0" fmla="*/ 710 h 5817436"/>
              <a:gd name="connsiteX1" fmla="*/ 3972229 w 4332910"/>
              <a:gd name="connsiteY1" fmla="*/ 94304 h 5817436"/>
              <a:gd name="connsiteX2" fmla="*/ 4332910 w 4332910"/>
              <a:gd name="connsiteY2" fmla="*/ 180296 h 5817436"/>
              <a:gd name="connsiteX3" fmla="*/ 4332910 w 4332910"/>
              <a:gd name="connsiteY3" fmla="*/ 5817436 h 5817436"/>
              <a:gd name="connsiteX4" fmla="*/ 1006557 w 4332910"/>
              <a:gd name="connsiteY4" fmla="*/ 5817436 h 5817436"/>
              <a:gd name="connsiteX5" fmla="*/ 866510 w 4332910"/>
              <a:gd name="connsiteY5" fmla="*/ 5609583 h 5817436"/>
              <a:gd name="connsiteX6" fmla="*/ 351747 w 4332910"/>
              <a:gd name="connsiteY6" fmla="*/ 2263621 h 5817436"/>
              <a:gd name="connsiteX7" fmla="*/ 1381666 w 4332910"/>
              <a:gd name="connsiteY7" fmla="*/ 845238 h 5817436"/>
              <a:gd name="connsiteX8" fmla="*/ 2751595 w 4332910"/>
              <a:gd name="connsiteY8" fmla="*/ 47742 h 5817436"/>
              <a:gd name="connsiteX9" fmla="*/ 3175347 w 4332910"/>
              <a:gd name="connsiteY9" fmla="*/ 710 h 58174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332910" h="5817436">
                <a:moveTo>
                  <a:pt x="3175347" y="710"/>
                </a:moveTo>
                <a:cubicBezTo>
                  <a:pt x="3421493" y="-5064"/>
                  <a:pt x="3686120" y="24227"/>
                  <a:pt x="3972229" y="94304"/>
                </a:cubicBezTo>
                <a:lnTo>
                  <a:pt x="4332910" y="180296"/>
                </a:lnTo>
                <a:lnTo>
                  <a:pt x="4332910" y="5817436"/>
                </a:lnTo>
                <a:lnTo>
                  <a:pt x="1006557" y="5817436"/>
                </a:lnTo>
                <a:lnTo>
                  <a:pt x="866510" y="5609583"/>
                </a:lnTo>
                <a:cubicBezTo>
                  <a:pt x="140071" y="4515211"/>
                  <a:pt x="-376405" y="3480830"/>
                  <a:pt x="351747" y="2263621"/>
                </a:cubicBezTo>
                <a:cubicBezTo>
                  <a:pt x="664977" y="1739861"/>
                  <a:pt x="994988" y="1240809"/>
                  <a:pt x="1381666" y="845238"/>
                </a:cubicBezTo>
                <a:cubicBezTo>
                  <a:pt x="1768346" y="449669"/>
                  <a:pt x="2211693" y="157580"/>
                  <a:pt x="2751595" y="47742"/>
                </a:cubicBezTo>
                <a:cubicBezTo>
                  <a:pt x="2886624" y="20264"/>
                  <a:pt x="3027659" y="4175"/>
                  <a:pt x="3175347" y="710"/>
                </a:cubicBezTo>
                <a:close/>
              </a:path>
            </a:pathLst>
          </a:custGeom>
          <a:solidFill>
            <a:schemeClr val="bg2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FCFFC7D5-8758-4C87-A839-9FF78F5432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7117358">
            <a:off x="6005381" y="2073697"/>
            <a:ext cx="5867664" cy="5317986"/>
          </a:xfrm>
          <a:custGeom>
            <a:avLst/>
            <a:gdLst>
              <a:gd name="connsiteX0" fmla="*/ 0 w 1085312"/>
              <a:gd name="connsiteY0" fmla="*/ 2315675 h 2315675"/>
              <a:gd name="connsiteX1" fmla="*/ 0 w 1085312"/>
              <a:gd name="connsiteY1" fmla="*/ 0 h 2315675"/>
              <a:gd name="connsiteX2" fmla="*/ 53089 w 1085312"/>
              <a:gd name="connsiteY2" fmla="*/ 4542 h 2315675"/>
              <a:gd name="connsiteX3" fmla="*/ 790077 w 1085312"/>
              <a:gd name="connsiteY3" fmla="*/ 872756 h 2315675"/>
              <a:gd name="connsiteX4" fmla="*/ 1085252 w 1085312"/>
              <a:gd name="connsiteY4" fmla="*/ 1943649 h 2315675"/>
              <a:gd name="connsiteX5" fmla="*/ 1064832 w 1085312"/>
              <a:gd name="connsiteY5" fmla="*/ 2198094 h 2315675"/>
              <a:gd name="connsiteX6" fmla="*/ 1043734 w 1085312"/>
              <a:gd name="connsiteY6" fmla="*/ 2315675 h 2315675"/>
              <a:gd name="connsiteX7" fmla="*/ 0 w 1085312"/>
              <a:gd name="connsiteY7" fmla="*/ 2315675 h 2315675"/>
              <a:gd name="connsiteX0" fmla="*/ 0 w 1085312"/>
              <a:gd name="connsiteY0" fmla="*/ 0 h 2441440"/>
              <a:gd name="connsiteX1" fmla="*/ 53089 w 1085312"/>
              <a:gd name="connsiteY1" fmla="*/ 4542 h 2441440"/>
              <a:gd name="connsiteX2" fmla="*/ 790077 w 1085312"/>
              <a:gd name="connsiteY2" fmla="*/ 872756 h 2441440"/>
              <a:gd name="connsiteX3" fmla="*/ 1085252 w 1085312"/>
              <a:gd name="connsiteY3" fmla="*/ 1943649 h 2441440"/>
              <a:gd name="connsiteX4" fmla="*/ 1064832 w 1085312"/>
              <a:gd name="connsiteY4" fmla="*/ 2198094 h 2441440"/>
              <a:gd name="connsiteX5" fmla="*/ 1043734 w 1085312"/>
              <a:gd name="connsiteY5" fmla="*/ 2315675 h 2441440"/>
              <a:gd name="connsiteX6" fmla="*/ 59456 w 1085312"/>
              <a:gd name="connsiteY6" fmla="*/ 2441440 h 2441440"/>
              <a:gd name="connsiteX0" fmla="*/ 0 w 1085312"/>
              <a:gd name="connsiteY0" fmla="*/ 0 h 2315675"/>
              <a:gd name="connsiteX1" fmla="*/ 53089 w 1085312"/>
              <a:gd name="connsiteY1" fmla="*/ 4542 h 2315675"/>
              <a:gd name="connsiteX2" fmla="*/ 790077 w 1085312"/>
              <a:gd name="connsiteY2" fmla="*/ 872756 h 2315675"/>
              <a:gd name="connsiteX3" fmla="*/ 1085252 w 1085312"/>
              <a:gd name="connsiteY3" fmla="*/ 1943649 h 2315675"/>
              <a:gd name="connsiteX4" fmla="*/ 1064832 w 1085312"/>
              <a:gd name="connsiteY4" fmla="*/ 2198094 h 2315675"/>
              <a:gd name="connsiteX5" fmla="*/ 1043734 w 1085312"/>
              <a:gd name="connsiteY5" fmla="*/ 2315675 h 2315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85312" h="2315675">
                <a:moveTo>
                  <a:pt x="0" y="0"/>
                </a:moveTo>
                <a:lnTo>
                  <a:pt x="53089" y="4542"/>
                </a:lnTo>
                <a:cubicBezTo>
                  <a:pt x="405263" y="73503"/>
                  <a:pt x="612623" y="486635"/>
                  <a:pt x="790077" y="872756"/>
                </a:cubicBezTo>
                <a:cubicBezTo>
                  <a:pt x="937425" y="1193596"/>
                  <a:pt x="1088787" y="1533232"/>
                  <a:pt x="1085252" y="1943649"/>
                </a:cubicBezTo>
                <a:cubicBezTo>
                  <a:pt x="1084528" y="2029058"/>
                  <a:pt x="1077341" y="2113833"/>
                  <a:pt x="1064832" y="2198094"/>
                </a:cubicBezTo>
                <a:lnTo>
                  <a:pt x="1043734" y="2315675"/>
                </a:lnTo>
              </a:path>
            </a:pathLst>
          </a:custGeom>
          <a:noFill/>
          <a:ln w="1905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Avenir Next LT Pro Light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66C61B9C-B2AF-4A8E-A4D7-916C7818A38E}"/>
              </a:ext>
            </a:extLst>
          </p:cNvPr>
          <p:cNvSpPr txBox="1">
            <a:spLocks/>
          </p:cNvSpPr>
          <p:nvPr/>
        </p:nvSpPr>
        <p:spPr>
          <a:xfrm>
            <a:off x="7124700" y="4108629"/>
            <a:ext cx="4305300" cy="138033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600"/>
              </a:spcAft>
            </a:pPr>
            <a:r>
              <a:rPr lang="en-US" sz="36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Zatloukání hřebíku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FCE59CB7-DCAA-4904-8782-A466AE7DF6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18104" y="6105175"/>
            <a:ext cx="762000" cy="901391"/>
          </a:xfrm>
        </p:spPr>
        <p:txBody>
          <a:bodyPr>
            <a:normAutofit/>
          </a:bodyPr>
          <a:lstStyle/>
          <a:p>
            <a:r>
              <a:rPr lang="en-US" sz="3200" dirty="0"/>
              <a:t>[1]</a:t>
            </a:r>
          </a:p>
        </p:txBody>
      </p:sp>
    </p:spTree>
    <p:extLst>
      <p:ext uri="{BB962C8B-B14F-4D97-AF65-F5344CB8AC3E}">
        <p14:creationId xmlns:p14="http://schemas.microsoft.com/office/powerpoint/2010/main" val="387840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987A0FBA-CC04-4256-A8EB-BB3C543E98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3D065C6D-EB42-400B-99C4-D0ACE936F6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13174" y="0"/>
            <a:ext cx="5578824" cy="6028256"/>
          </a:xfrm>
          <a:custGeom>
            <a:avLst/>
            <a:gdLst>
              <a:gd name="connsiteX0" fmla="*/ 1681218 w 5578824"/>
              <a:gd name="connsiteY0" fmla="*/ 0 h 6028256"/>
              <a:gd name="connsiteX1" fmla="*/ 5578824 w 5578824"/>
              <a:gd name="connsiteY1" fmla="*/ 0 h 6028256"/>
              <a:gd name="connsiteX2" fmla="*/ 5578824 w 5578824"/>
              <a:gd name="connsiteY2" fmla="*/ 5760161 h 6028256"/>
              <a:gd name="connsiteX3" fmla="*/ 5441231 w 5578824"/>
              <a:gd name="connsiteY3" fmla="*/ 5804042 h 6028256"/>
              <a:gd name="connsiteX4" fmla="*/ 4253224 w 5578824"/>
              <a:gd name="connsiteY4" fmla="*/ 5980388 h 6028256"/>
              <a:gd name="connsiteX5" fmla="*/ 837278 w 5578824"/>
              <a:gd name="connsiteY5" fmla="*/ 4877588 h 6028256"/>
              <a:gd name="connsiteX6" fmla="*/ 109626 w 5578824"/>
              <a:gd name="connsiteY6" fmla="*/ 3329255 h 6028256"/>
              <a:gd name="connsiteX7" fmla="*/ 156962 w 5578824"/>
              <a:gd name="connsiteY7" fmla="*/ 1773839 h 6028256"/>
              <a:gd name="connsiteX8" fmla="*/ 904890 w 5578824"/>
              <a:gd name="connsiteY8" fmla="*/ 738354 h 6028256"/>
              <a:gd name="connsiteX9" fmla="*/ 1304592 w 5578824"/>
              <a:gd name="connsiteY9" fmla="*/ 360545 h 60282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578824" h="6028256">
                <a:moveTo>
                  <a:pt x="1681218" y="0"/>
                </a:moveTo>
                <a:lnTo>
                  <a:pt x="5578824" y="0"/>
                </a:lnTo>
                <a:lnTo>
                  <a:pt x="5578824" y="5760161"/>
                </a:lnTo>
                <a:lnTo>
                  <a:pt x="5441231" y="5804042"/>
                </a:lnTo>
                <a:cubicBezTo>
                  <a:pt x="5079089" y="5907589"/>
                  <a:pt x="4674877" y="5944442"/>
                  <a:pt x="4253224" y="5980388"/>
                </a:cubicBezTo>
                <a:cubicBezTo>
                  <a:pt x="2813852" y="6102970"/>
                  <a:pt x="1551586" y="6071494"/>
                  <a:pt x="837278" y="4877588"/>
                </a:cubicBezTo>
                <a:cubicBezTo>
                  <a:pt x="529862" y="4363935"/>
                  <a:pt x="255162" y="3847185"/>
                  <a:pt x="109626" y="3329255"/>
                </a:cubicBezTo>
                <a:cubicBezTo>
                  <a:pt x="-35907" y="2811325"/>
                  <a:pt x="-52277" y="2292214"/>
                  <a:pt x="156962" y="1773839"/>
                </a:cubicBezTo>
                <a:cubicBezTo>
                  <a:pt x="296494" y="1428108"/>
                  <a:pt x="536161" y="1082881"/>
                  <a:pt x="904890" y="738354"/>
                </a:cubicBezTo>
                <a:cubicBezTo>
                  <a:pt x="1036690" y="615181"/>
                  <a:pt x="1169968" y="488910"/>
                  <a:pt x="1304592" y="360545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3362A0EA-3E81-4464-94B8-70BE5870ED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487883" y="0"/>
            <a:ext cx="5704117" cy="6096000"/>
          </a:xfrm>
          <a:custGeom>
            <a:avLst/>
            <a:gdLst>
              <a:gd name="connsiteX0" fmla="*/ 0 w 5704117"/>
              <a:gd name="connsiteY0" fmla="*/ 0 h 6096000"/>
              <a:gd name="connsiteX1" fmla="*/ 4562795 w 5704117"/>
              <a:gd name="connsiteY1" fmla="*/ 0 h 6096000"/>
              <a:gd name="connsiteX2" fmla="*/ 4721192 w 5704117"/>
              <a:gd name="connsiteY2" fmla="*/ 133595 h 6096000"/>
              <a:gd name="connsiteX3" fmla="*/ 5467522 w 5704117"/>
              <a:gd name="connsiteY3" fmla="*/ 1054328 h 6096000"/>
              <a:gd name="connsiteX4" fmla="*/ 5538873 w 5704117"/>
              <a:gd name="connsiteY4" fmla="*/ 2897564 h 6096000"/>
              <a:gd name="connsiteX5" fmla="*/ 4442050 w 5704117"/>
              <a:gd name="connsiteY5" fmla="*/ 4732407 h 6096000"/>
              <a:gd name="connsiteX6" fmla="*/ 93046 w 5704117"/>
              <a:gd name="connsiteY6" fmla="*/ 6082857 h 6096000"/>
              <a:gd name="connsiteX7" fmla="*/ 0 w 5704117"/>
              <a:gd name="connsiteY7" fmla="*/ 6078450 h 6096000"/>
              <a:gd name="connsiteX0" fmla="*/ 4562795 w 5704117"/>
              <a:gd name="connsiteY0" fmla="*/ 0 h 6096000"/>
              <a:gd name="connsiteX1" fmla="*/ 4721192 w 5704117"/>
              <a:gd name="connsiteY1" fmla="*/ 133595 h 6096000"/>
              <a:gd name="connsiteX2" fmla="*/ 5467522 w 5704117"/>
              <a:gd name="connsiteY2" fmla="*/ 1054328 h 6096000"/>
              <a:gd name="connsiteX3" fmla="*/ 5538873 w 5704117"/>
              <a:gd name="connsiteY3" fmla="*/ 2897564 h 6096000"/>
              <a:gd name="connsiteX4" fmla="*/ 4442050 w 5704117"/>
              <a:gd name="connsiteY4" fmla="*/ 4732407 h 6096000"/>
              <a:gd name="connsiteX5" fmla="*/ 93046 w 5704117"/>
              <a:gd name="connsiteY5" fmla="*/ 6082857 h 6096000"/>
              <a:gd name="connsiteX6" fmla="*/ 0 w 5704117"/>
              <a:gd name="connsiteY6" fmla="*/ 6078450 h 6096000"/>
              <a:gd name="connsiteX7" fmla="*/ 91440 w 5704117"/>
              <a:gd name="connsiteY7" fmla="*/ 91440 h 6096000"/>
              <a:gd name="connsiteX0" fmla="*/ 4562795 w 5704117"/>
              <a:gd name="connsiteY0" fmla="*/ 0 h 6096000"/>
              <a:gd name="connsiteX1" fmla="*/ 4721192 w 5704117"/>
              <a:gd name="connsiteY1" fmla="*/ 133595 h 6096000"/>
              <a:gd name="connsiteX2" fmla="*/ 5467522 w 5704117"/>
              <a:gd name="connsiteY2" fmla="*/ 1054328 h 6096000"/>
              <a:gd name="connsiteX3" fmla="*/ 5538873 w 5704117"/>
              <a:gd name="connsiteY3" fmla="*/ 2897564 h 6096000"/>
              <a:gd name="connsiteX4" fmla="*/ 4442050 w 5704117"/>
              <a:gd name="connsiteY4" fmla="*/ 4732407 h 6096000"/>
              <a:gd name="connsiteX5" fmla="*/ 93046 w 5704117"/>
              <a:gd name="connsiteY5" fmla="*/ 6082857 h 6096000"/>
              <a:gd name="connsiteX6" fmla="*/ 0 w 5704117"/>
              <a:gd name="connsiteY6" fmla="*/ 6078450 h 609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704117" h="6096000">
                <a:moveTo>
                  <a:pt x="4562795" y="0"/>
                </a:moveTo>
                <a:lnTo>
                  <a:pt x="4721192" y="133595"/>
                </a:lnTo>
                <a:cubicBezTo>
                  <a:pt x="5067135" y="440105"/>
                  <a:pt x="5309779" y="747048"/>
                  <a:pt x="5467522" y="1054328"/>
                </a:cubicBezTo>
                <a:cubicBezTo>
                  <a:pt x="5782917" y="1668625"/>
                  <a:pt x="5758242" y="2283795"/>
                  <a:pt x="5538873" y="2897564"/>
                </a:cubicBezTo>
                <a:cubicBezTo>
                  <a:pt x="5319500" y="3511334"/>
                  <a:pt x="4905433" y="4123706"/>
                  <a:pt x="4442050" y="4732407"/>
                </a:cubicBezTo>
                <a:cubicBezTo>
                  <a:pt x="3499930" y="5970384"/>
                  <a:pt x="1925433" y="6153690"/>
                  <a:pt x="93046" y="6082857"/>
                </a:cubicBezTo>
                <a:lnTo>
                  <a:pt x="0" y="6078450"/>
                </a:lnTo>
              </a:path>
            </a:pathLst>
          </a:custGeom>
          <a:noFill/>
          <a:ln w="1905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prstClr val="white"/>
              </a:solidFill>
              <a:latin typeface="Avenir Next LT Pro Ligh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CD1D8A-2C0C-4F49-BEB5-E5650D2CAB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0" y="2008094"/>
            <a:ext cx="5334000" cy="3810001"/>
          </a:xfrm>
        </p:spPr>
        <p:txBody>
          <a:bodyPr vert="horz" lIns="91440" tIns="45720" rIns="91440" bIns="45720" rtlCol="0" anchor="t">
            <a:noAutofit/>
          </a:bodyPr>
          <a:lstStyle/>
          <a:p>
            <a:pPr>
              <a:lnSpc>
                <a:spcPct val="115000"/>
              </a:lnSpc>
            </a:pPr>
            <a:r>
              <a:rPr lang="cs-CZ" dirty="0">
                <a:solidFill>
                  <a:srgbClr val="FFFFFF"/>
                </a:solidFill>
                <a:latin typeface="Avenir Next LT Pro"/>
              </a:rPr>
              <a:t>Vezmi kladivo a hřebík</a:t>
            </a:r>
            <a:endParaRPr lang="cs-CZ" dirty="0"/>
          </a:p>
          <a:p>
            <a:pPr>
              <a:lnSpc>
                <a:spcPct val="115000"/>
              </a:lnSpc>
            </a:pPr>
            <a:r>
              <a:rPr lang="cs-CZ" dirty="0">
                <a:solidFill>
                  <a:srgbClr val="FFFFFF"/>
                </a:solidFill>
                <a:latin typeface="Avenir Next LT Pro"/>
              </a:rPr>
              <a:t>Přilož hřebík k desce</a:t>
            </a:r>
          </a:p>
          <a:p>
            <a:pPr>
              <a:lnSpc>
                <a:spcPct val="115000"/>
              </a:lnSpc>
            </a:pPr>
            <a:r>
              <a:rPr lang="cs-CZ" dirty="0">
                <a:solidFill>
                  <a:srgbClr val="FFFFFF"/>
                </a:solidFill>
                <a:latin typeface="Avenir Next LT Pro"/>
              </a:rPr>
              <a:t>Uhoď kladivem na hlavičku</a:t>
            </a:r>
          </a:p>
          <a:p>
            <a:pPr>
              <a:lnSpc>
                <a:spcPct val="115000"/>
              </a:lnSpc>
            </a:pPr>
            <a:r>
              <a:rPr lang="cs-CZ" dirty="0">
                <a:solidFill>
                  <a:srgbClr val="FFFFFF"/>
                </a:solidFill>
                <a:latin typeface="Avenir Next LT Pro"/>
              </a:rPr>
              <a:t>Je hřebík zatlučen?</a:t>
            </a:r>
            <a:br>
              <a:rPr lang="cs-CZ" dirty="0">
                <a:latin typeface="Avenir Next LT Pro"/>
              </a:rPr>
            </a:br>
            <a:r>
              <a:rPr lang="cs-CZ" dirty="0">
                <a:solidFill>
                  <a:srgbClr val="FFFFFF"/>
                </a:solidFill>
                <a:latin typeface="Avenir Next LT Pro"/>
              </a:rPr>
              <a:t>     ANO - pokračuj bodem 5</a:t>
            </a:r>
            <a:br>
              <a:rPr lang="cs-CZ" dirty="0">
                <a:latin typeface="Avenir Next LT Pro"/>
              </a:rPr>
            </a:br>
            <a:r>
              <a:rPr lang="cs-CZ" dirty="0">
                <a:solidFill>
                  <a:srgbClr val="FFFFFF"/>
                </a:solidFill>
                <a:latin typeface="Avenir Next LT Pro"/>
              </a:rPr>
              <a:t>     NE - vrať se na bod 3</a:t>
            </a:r>
          </a:p>
          <a:p>
            <a:pPr>
              <a:lnSpc>
                <a:spcPct val="115000"/>
              </a:lnSpc>
            </a:pPr>
            <a:r>
              <a:rPr lang="cs-CZ" dirty="0">
                <a:solidFill>
                  <a:srgbClr val="FFFFFF"/>
                </a:solidFill>
                <a:latin typeface="Avenir Next LT Pro"/>
              </a:rPr>
              <a:t>Ukonči činnost a odlož kladivo</a:t>
            </a:r>
          </a:p>
          <a:p>
            <a:pPr>
              <a:lnSpc>
                <a:spcPct val="115000"/>
              </a:lnSpc>
            </a:pPr>
            <a:endParaRPr lang="cs-CZ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F373E20-B24B-4EA4-AA28-CCA72CEF60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41927" y="5854390"/>
            <a:ext cx="762000" cy="901391"/>
          </a:xfrm>
        </p:spPr>
        <p:txBody>
          <a:bodyPr>
            <a:normAutofit/>
          </a:bodyPr>
          <a:lstStyle/>
          <a:p>
            <a:r>
              <a:rPr lang="en-US" sz="3200" dirty="0"/>
              <a:t>[2]</a:t>
            </a:r>
          </a:p>
        </p:txBody>
      </p:sp>
      <p:pic>
        <p:nvPicPr>
          <p:cNvPr id="4" name="Picture 4" descr="Diagram&#10;&#10;Description automatically generated">
            <a:extLst>
              <a:ext uri="{FF2B5EF4-FFF2-40B4-BE49-F238E27FC236}">
                <a16:creationId xmlns:a16="http://schemas.microsoft.com/office/drawing/2014/main" id="{31262209-C430-4CC4-8DC0-6BEF60F70C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44319" y="771525"/>
            <a:ext cx="3761361" cy="5334000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66C61B9C-B2AF-4A8E-A4D7-916C7818A38E}"/>
              </a:ext>
            </a:extLst>
          </p:cNvPr>
          <p:cNvSpPr txBox="1">
            <a:spLocks/>
          </p:cNvSpPr>
          <p:nvPr/>
        </p:nvSpPr>
        <p:spPr>
          <a:xfrm>
            <a:off x="762000" y="762000"/>
            <a:ext cx="53340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cs-CZ"/>
              <a:t>Zatloukání hřebíku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8049126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Freeform: Shape 48">
            <a:extLst>
              <a:ext uri="{FF2B5EF4-FFF2-40B4-BE49-F238E27FC236}">
                <a16:creationId xmlns:a16="http://schemas.microsoft.com/office/drawing/2014/main" id="{A6EF5A53-0A64-4CA5-B9C7-1CB97CB5CF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157843" y="6244836"/>
            <a:ext cx="4034156" cy="613164"/>
          </a:xfrm>
          <a:custGeom>
            <a:avLst/>
            <a:gdLst>
              <a:gd name="connsiteX0" fmla="*/ 1479137 w 4034156"/>
              <a:gd name="connsiteY0" fmla="*/ 230 h 613164"/>
              <a:gd name="connsiteX1" fmla="*/ 3482844 w 4034156"/>
              <a:gd name="connsiteY1" fmla="*/ 298555 h 613164"/>
              <a:gd name="connsiteX2" fmla="*/ 3831590 w 4034156"/>
              <a:gd name="connsiteY2" fmla="*/ 425010 h 613164"/>
              <a:gd name="connsiteX3" fmla="*/ 4034156 w 4034156"/>
              <a:gd name="connsiteY3" fmla="*/ 494088 h 613164"/>
              <a:gd name="connsiteX4" fmla="*/ 4034156 w 4034156"/>
              <a:gd name="connsiteY4" fmla="*/ 613164 h 613164"/>
              <a:gd name="connsiteX5" fmla="*/ 0 w 4034156"/>
              <a:gd name="connsiteY5" fmla="*/ 613164 h 613164"/>
              <a:gd name="connsiteX6" fmla="*/ 54792 w 4034156"/>
              <a:gd name="connsiteY6" fmla="*/ 512415 h 613164"/>
              <a:gd name="connsiteX7" fmla="*/ 168327 w 4034156"/>
              <a:gd name="connsiteY7" fmla="*/ 366637 h 613164"/>
              <a:gd name="connsiteX8" fmla="*/ 1192562 w 4034156"/>
              <a:gd name="connsiteY8" fmla="*/ 1522 h 613164"/>
              <a:gd name="connsiteX9" fmla="*/ 1479137 w 4034156"/>
              <a:gd name="connsiteY9" fmla="*/ 230 h 6131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034156" h="613164">
                <a:moveTo>
                  <a:pt x="1479137" y="230"/>
                </a:moveTo>
                <a:cubicBezTo>
                  <a:pt x="2152575" y="4287"/>
                  <a:pt x="2854487" y="63583"/>
                  <a:pt x="3482844" y="298555"/>
                </a:cubicBezTo>
                <a:cubicBezTo>
                  <a:pt x="3599338" y="342114"/>
                  <a:pt x="3715540" y="384216"/>
                  <a:pt x="3831590" y="425010"/>
                </a:cubicBezTo>
                <a:lnTo>
                  <a:pt x="4034156" y="494088"/>
                </a:lnTo>
                <a:lnTo>
                  <a:pt x="4034156" y="613164"/>
                </a:lnTo>
                <a:lnTo>
                  <a:pt x="0" y="613164"/>
                </a:lnTo>
                <a:lnTo>
                  <a:pt x="54792" y="512415"/>
                </a:lnTo>
                <a:cubicBezTo>
                  <a:pt x="88888" y="459433"/>
                  <a:pt x="126502" y="410480"/>
                  <a:pt x="168327" y="366637"/>
                </a:cubicBezTo>
                <a:cubicBezTo>
                  <a:pt x="428292" y="94062"/>
                  <a:pt x="821899" y="6565"/>
                  <a:pt x="1192562" y="1522"/>
                </a:cubicBezTo>
                <a:cubicBezTo>
                  <a:pt x="1287308" y="198"/>
                  <a:pt x="1382932" y="-349"/>
                  <a:pt x="1479137" y="23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5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 panose="020B0504020202020204" pitchFamily="34" charset="0"/>
              <a:ea typeface="+mn-ea"/>
              <a:cs typeface="+mn-cs"/>
            </a:endParaRPr>
          </a:p>
        </p:txBody>
      </p:sp>
      <p:sp>
        <p:nvSpPr>
          <p:cNvPr id="51" name="Freeform: Shape 50">
            <a:extLst>
              <a:ext uri="{FF2B5EF4-FFF2-40B4-BE49-F238E27FC236}">
                <a16:creationId xmlns:a16="http://schemas.microsoft.com/office/drawing/2014/main" id="{34ABFBEA-4EB0-4D02-A2C0-1733CD3D6F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88126"/>
            <a:ext cx="448491" cy="1634252"/>
          </a:xfrm>
          <a:custGeom>
            <a:avLst/>
            <a:gdLst>
              <a:gd name="connsiteX0" fmla="*/ 0 w 448491"/>
              <a:gd name="connsiteY0" fmla="*/ 0 h 1634252"/>
              <a:gd name="connsiteX1" fmla="*/ 12983 w 448491"/>
              <a:gd name="connsiteY1" fmla="*/ 10508 h 1634252"/>
              <a:gd name="connsiteX2" fmla="*/ 441611 w 448491"/>
              <a:gd name="connsiteY2" fmla="*/ 863751 h 1634252"/>
              <a:gd name="connsiteX3" fmla="*/ 251011 w 448491"/>
              <a:gd name="connsiteY3" fmla="*/ 1302895 h 1634252"/>
              <a:gd name="connsiteX4" fmla="*/ 74605 w 448491"/>
              <a:gd name="connsiteY4" fmla="*/ 1543249 h 1634252"/>
              <a:gd name="connsiteX5" fmla="*/ 0 w 448491"/>
              <a:gd name="connsiteY5" fmla="*/ 1634252 h 16342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8491" h="1634252">
                <a:moveTo>
                  <a:pt x="0" y="0"/>
                </a:moveTo>
                <a:lnTo>
                  <a:pt x="12983" y="10508"/>
                </a:lnTo>
                <a:cubicBezTo>
                  <a:pt x="278410" y="241022"/>
                  <a:pt x="489787" y="530267"/>
                  <a:pt x="441611" y="863751"/>
                </a:cubicBezTo>
                <a:cubicBezTo>
                  <a:pt x="418542" y="1022632"/>
                  <a:pt x="337007" y="1166302"/>
                  <a:pt x="251011" y="1302895"/>
                </a:cubicBezTo>
                <a:cubicBezTo>
                  <a:pt x="215138" y="1359902"/>
                  <a:pt x="154723" y="1442480"/>
                  <a:pt x="74605" y="1543249"/>
                </a:cubicBezTo>
                <a:lnTo>
                  <a:pt x="0" y="163425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900">
              <a:solidFill>
                <a:prstClr val="white"/>
              </a:solidFill>
              <a:latin typeface="Avenir Next LT Pro" panose="020B0504020202020204" pitchFamily="34" charset="0"/>
            </a:endParaRPr>
          </a:p>
        </p:txBody>
      </p:sp>
      <p:sp>
        <p:nvSpPr>
          <p:cNvPr id="53" name="Freeform: Shape 52">
            <a:extLst>
              <a:ext uri="{FF2B5EF4-FFF2-40B4-BE49-F238E27FC236}">
                <a16:creationId xmlns:a16="http://schemas.microsoft.com/office/drawing/2014/main" id="{19E083F6-57F4-487B-A766-EA0462B1EE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309459" y="6144069"/>
            <a:ext cx="4418271" cy="718159"/>
          </a:xfrm>
          <a:custGeom>
            <a:avLst/>
            <a:gdLst>
              <a:gd name="connsiteX0" fmla="*/ 1421452 w 4590626"/>
              <a:gd name="connsiteY0" fmla="*/ 0 h 713930"/>
              <a:gd name="connsiteX1" fmla="*/ 3247781 w 4590626"/>
              <a:gd name="connsiteY1" fmla="*/ 271915 h 713930"/>
              <a:gd name="connsiteX2" fmla="*/ 4517331 w 4590626"/>
              <a:gd name="connsiteY2" fmla="*/ 693394 h 713930"/>
              <a:gd name="connsiteX3" fmla="*/ 4590626 w 4590626"/>
              <a:gd name="connsiteY3" fmla="*/ 713930 h 713930"/>
              <a:gd name="connsiteX4" fmla="*/ 0 w 4590626"/>
              <a:gd name="connsiteY4" fmla="*/ 713930 h 713930"/>
              <a:gd name="connsiteX5" fmla="*/ 2854 w 4590626"/>
              <a:gd name="connsiteY5" fmla="*/ 705624 h 713930"/>
              <a:gd name="connsiteX6" fmla="*/ 226680 w 4590626"/>
              <a:gd name="connsiteY6" fmla="*/ 333970 h 713930"/>
              <a:gd name="connsiteX7" fmla="*/ 1160245 w 4590626"/>
              <a:gd name="connsiteY7" fmla="*/ 1178 h 713930"/>
              <a:gd name="connsiteX8" fmla="*/ 1421452 w 4590626"/>
              <a:gd name="connsiteY8" fmla="*/ 0 h 713930"/>
              <a:gd name="connsiteX0" fmla="*/ 1421452 w 4517331"/>
              <a:gd name="connsiteY0" fmla="*/ 0 h 713930"/>
              <a:gd name="connsiteX1" fmla="*/ 3247781 w 4517331"/>
              <a:gd name="connsiteY1" fmla="*/ 271915 h 713930"/>
              <a:gd name="connsiteX2" fmla="*/ 4517331 w 4517331"/>
              <a:gd name="connsiteY2" fmla="*/ 693394 h 713930"/>
              <a:gd name="connsiteX3" fmla="*/ 0 w 4517331"/>
              <a:gd name="connsiteY3" fmla="*/ 713930 h 713930"/>
              <a:gd name="connsiteX4" fmla="*/ 2854 w 4517331"/>
              <a:gd name="connsiteY4" fmla="*/ 705624 h 713930"/>
              <a:gd name="connsiteX5" fmla="*/ 226680 w 4517331"/>
              <a:gd name="connsiteY5" fmla="*/ 333970 h 713930"/>
              <a:gd name="connsiteX6" fmla="*/ 1160245 w 4517331"/>
              <a:gd name="connsiteY6" fmla="*/ 1178 h 713930"/>
              <a:gd name="connsiteX7" fmla="*/ 1421452 w 4517331"/>
              <a:gd name="connsiteY7" fmla="*/ 0 h 713930"/>
              <a:gd name="connsiteX0" fmla="*/ 0 w 4608771"/>
              <a:gd name="connsiteY0" fmla="*/ 713930 h 784834"/>
              <a:gd name="connsiteX1" fmla="*/ 2854 w 4608771"/>
              <a:gd name="connsiteY1" fmla="*/ 705624 h 784834"/>
              <a:gd name="connsiteX2" fmla="*/ 226680 w 4608771"/>
              <a:gd name="connsiteY2" fmla="*/ 333970 h 784834"/>
              <a:gd name="connsiteX3" fmla="*/ 1160245 w 4608771"/>
              <a:gd name="connsiteY3" fmla="*/ 1178 h 784834"/>
              <a:gd name="connsiteX4" fmla="*/ 1421452 w 4608771"/>
              <a:gd name="connsiteY4" fmla="*/ 0 h 784834"/>
              <a:gd name="connsiteX5" fmla="*/ 3247781 w 4608771"/>
              <a:gd name="connsiteY5" fmla="*/ 271915 h 784834"/>
              <a:gd name="connsiteX6" fmla="*/ 4608771 w 4608771"/>
              <a:gd name="connsiteY6" fmla="*/ 784834 h 784834"/>
              <a:gd name="connsiteX0" fmla="*/ 0 w 4418271"/>
              <a:gd name="connsiteY0" fmla="*/ 713930 h 718159"/>
              <a:gd name="connsiteX1" fmla="*/ 2854 w 4418271"/>
              <a:gd name="connsiteY1" fmla="*/ 705624 h 718159"/>
              <a:gd name="connsiteX2" fmla="*/ 226680 w 4418271"/>
              <a:gd name="connsiteY2" fmla="*/ 333970 h 718159"/>
              <a:gd name="connsiteX3" fmla="*/ 1160245 w 4418271"/>
              <a:gd name="connsiteY3" fmla="*/ 1178 h 718159"/>
              <a:gd name="connsiteX4" fmla="*/ 1421452 w 4418271"/>
              <a:gd name="connsiteY4" fmla="*/ 0 h 718159"/>
              <a:gd name="connsiteX5" fmla="*/ 3247781 w 4418271"/>
              <a:gd name="connsiteY5" fmla="*/ 271915 h 718159"/>
              <a:gd name="connsiteX6" fmla="*/ 4418271 w 4418271"/>
              <a:gd name="connsiteY6" fmla="*/ 718159 h 7181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18271" h="718159">
                <a:moveTo>
                  <a:pt x="0" y="713930"/>
                </a:moveTo>
                <a:lnTo>
                  <a:pt x="2854" y="705624"/>
                </a:lnTo>
                <a:cubicBezTo>
                  <a:pt x="60059" y="562888"/>
                  <a:pt x="131373" y="433874"/>
                  <a:pt x="226680" y="333970"/>
                </a:cubicBezTo>
                <a:cubicBezTo>
                  <a:pt x="463632" y="85526"/>
                  <a:pt x="822395" y="5774"/>
                  <a:pt x="1160245" y="1178"/>
                </a:cubicBezTo>
                <a:lnTo>
                  <a:pt x="1421452" y="0"/>
                </a:lnTo>
                <a:cubicBezTo>
                  <a:pt x="2035274" y="3698"/>
                  <a:pt x="2748311" y="152222"/>
                  <a:pt x="3247781" y="271915"/>
                </a:cubicBezTo>
                <a:cubicBezTo>
                  <a:pt x="3747251" y="391608"/>
                  <a:pt x="3902480" y="501606"/>
                  <a:pt x="4418271" y="718159"/>
                </a:cubicBezTo>
              </a:path>
            </a:pathLst>
          </a:custGeom>
          <a:noFill/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 Light"/>
              <a:ea typeface="+mn-ea"/>
              <a:cs typeface="+mn-cs"/>
            </a:endParaRPr>
          </a:p>
        </p:txBody>
      </p:sp>
      <p:sp useBgFill="1">
        <p:nvSpPr>
          <p:cNvPr id="55" name="Rectangle 54">
            <a:extLst>
              <a:ext uri="{FF2B5EF4-FFF2-40B4-BE49-F238E27FC236}">
                <a16:creationId xmlns:a16="http://schemas.microsoft.com/office/drawing/2014/main" id="{7A18C9FB-EC4C-4DAE-8F7D-C6E5AF6079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dirty="0"/>
          </a:p>
        </p:txBody>
      </p:sp>
      <p:pic>
        <p:nvPicPr>
          <p:cNvPr id="15" name="Obrázek 15" descr="Obsah obrázku text, doprava, světlo, exteriér&#10;&#10;Popis se vygeneroval automaticky.">
            <a:extLst>
              <a:ext uri="{FF2B5EF4-FFF2-40B4-BE49-F238E27FC236}">
                <a16:creationId xmlns:a16="http://schemas.microsoft.com/office/drawing/2014/main" id="{00B3475C-D079-4464-AE02-4C5FB70E573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8818" r="-1" b="19215"/>
          <a:stretch/>
        </p:blipFill>
        <p:spPr>
          <a:xfrm>
            <a:off x="20" y="10"/>
            <a:ext cx="12207220" cy="6857990"/>
          </a:xfrm>
          <a:prstGeom prst="rect">
            <a:avLst/>
          </a:prstGeom>
        </p:spPr>
      </p:pic>
      <p:sp>
        <p:nvSpPr>
          <p:cNvPr id="57" name="Freeform: Shape 56">
            <a:extLst>
              <a:ext uri="{FF2B5EF4-FFF2-40B4-BE49-F238E27FC236}">
                <a16:creationId xmlns:a16="http://schemas.microsoft.com/office/drawing/2014/main" id="{26C2F60D-36DC-4E6D-8544-3562BBABA8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7116827" y="1782827"/>
            <a:ext cx="4332910" cy="5817436"/>
          </a:xfrm>
          <a:custGeom>
            <a:avLst/>
            <a:gdLst>
              <a:gd name="connsiteX0" fmla="*/ 3175347 w 4332910"/>
              <a:gd name="connsiteY0" fmla="*/ 710 h 5817436"/>
              <a:gd name="connsiteX1" fmla="*/ 3972229 w 4332910"/>
              <a:gd name="connsiteY1" fmla="*/ 94304 h 5817436"/>
              <a:gd name="connsiteX2" fmla="*/ 4332910 w 4332910"/>
              <a:gd name="connsiteY2" fmla="*/ 180296 h 5817436"/>
              <a:gd name="connsiteX3" fmla="*/ 4332910 w 4332910"/>
              <a:gd name="connsiteY3" fmla="*/ 5817436 h 5817436"/>
              <a:gd name="connsiteX4" fmla="*/ 1006557 w 4332910"/>
              <a:gd name="connsiteY4" fmla="*/ 5817436 h 5817436"/>
              <a:gd name="connsiteX5" fmla="*/ 866510 w 4332910"/>
              <a:gd name="connsiteY5" fmla="*/ 5609583 h 5817436"/>
              <a:gd name="connsiteX6" fmla="*/ 351747 w 4332910"/>
              <a:gd name="connsiteY6" fmla="*/ 2263621 h 5817436"/>
              <a:gd name="connsiteX7" fmla="*/ 1381666 w 4332910"/>
              <a:gd name="connsiteY7" fmla="*/ 845238 h 5817436"/>
              <a:gd name="connsiteX8" fmla="*/ 2751595 w 4332910"/>
              <a:gd name="connsiteY8" fmla="*/ 47742 h 5817436"/>
              <a:gd name="connsiteX9" fmla="*/ 3175347 w 4332910"/>
              <a:gd name="connsiteY9" fmla="*/ 710 h 58174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332910" h="5817436">
                <a:moveTo>
                  <a:pt x="3175347" y="710"/>
                </a:moveTo>
                <a:cubicBezTo>
                  <a:pt x="3421493" y="-5064"/>
                  <a:pt x="3686120" y="24227"/>
                  <a:pt x="3972229" y="94304"/>
                </a:cubicBezTo>
                <a:lnTo>
                  <a:pt x="4332910" y="180296"/>
                </a:lnTo>
                <a:lnTo>
                  <a:pt x="4332910" y="5817436"/>
                </a:lnTo>
                <a:lnTo>
                  <a:pt x="1006557" y="5817436"/>
                </a:lnTo>
                <a:lnTo>
                  <a:pt x="866510" y="5609583"/>
                </a:lnTo>
                <a:cubicBezTo>
                  <a:pt x="140071" y="4515211"/>
                  <a:pt x="-376405" y="3480830"/>
                  <a:pt x="351747" y="2263621"/>
                </a:cubicBezTo>
                <a:cubicBezTo>
                  <a:pt x="664977" y="1739861"/>
                  <a:pt x="994988" y="1240809"/>
                  <a:pt x="1381666" y="845238"/>
                </a:cubicBezTo>
                <a:cubicBezTo>
                  <a:pt x="1768346" y="449669"/>
                  <a:pt x="2211693" y="157580"/>
                  <a:pt x="2751595" y="47742"/>
                </a:cubicBezTo>
                <a:cubicBezTo>
                  <a:pt x="2886624" y="20264"/>
                  <a:pt x="3027659" y="4175"/>
                  <a:pt x="3175347" y="710"/>
                </a:cubicBezTo>
                <a:close/>
              </a:path>
            </a:pathLst>
          </a:custGeom>
          <a:solidFill>
            <a:schemeClr val="bg2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9" name="Freeform: Shape 58">
            <a:extLst>
              <a:ext uri="{FF2B5EF4-FFF2-40B4-BE49-F238E27FC236}">
                <a16:creationId xmlns:a16="http://schemas.microsoft.com/office/drawing/2014/main" id="{FCFFC7D5-8758-4C87-A839-9FF78F5432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7117358">
            <a:off x="6005381" y="2073697"/>
            <a:ext cx="5867664" cy="5317986"/>
          </a:xfrm>
          <a:custGeom>
            <a:avLst/>
            <a:gdLst>
              <a:gd name="connsiteX0" fmla="*/ 0 w 1085312"/>
              <a:gd name="connsiteY0" fmla="*/ 2315675 h 2315675"/>
              <a:gd name="connsiteX1" fmla="*/ 0 w 1085312"/>
              <a:gd name="connsiteY1" fmla="*/ 0 h 2315675"/>
              <a:gd name="connsiteX2" fmla="*/ 53089 w 1085312"/>
              <a:gd name="connsiteY2" fmla="*/ 4542 h 2315675"/>
              <a:gd name="connsiteX3" fmla="*/ 790077 w 1085312"/>
              <a:gd name="connsiteY3" fmla="*/ 872756 h 2315675"/>
              <a:gd name="connsiteX4" fmla="*/ 1085252 w 1085312"/>
              <a:gd name="connsiteY4" fmla="*/ 1943649 h 2315675"/>
              <a:gd name="connsiteX5" fmla="*/ 1064832 w 1085312"/>
              <a:gd name="connsiteY5" fmla="*/ 2198094 h 2315675"/>
              <a:gd name="connsiteX6" fmla="*/ 1043734 w 1085312"/>
              <a:gd name="connsiteY6" fmla="*/ 2315675 h 2315675"/>
              <a:gd name="connsiteX7" fmla="*/ 0 w 1085312"/>
              <a:gd name="connsiteY7" fmla="*/ 2315675 h 2315675"/>
              <a:gd name="connsiteX0" fmla="*/ 0 w 1085312"/>
              <a:gd name="connsiteY0" fmla="*/ 0 h 2441440"/>
              <a:gd name="connsiteX1" fmla="*/ 53089 w 1085312"/>
              <a:gd name="connsiteY1" fmla="*/ 4542 h 2441440"/>
              <a:gd name="connsiteX2" fmla="*/ 790077 w 1085312"/>
              <a:gd name="connsiteY2" fmla="*/ 872756 h 2441440"/>
              <a:gd name="connsiteX3" fmla="*/ 1085252 w 1085312"/>
              <a:gd name="connsiteY3" fmla="*/ 1943649 h 2441440"/>
              <a:gd name="connsiteX4" fmla="*/ 1064832 w 1085312"/>
              <a:gd name="connsiteY4" fmla="*/ 2198094 h 2441440"/>
              <a:gd name="connsiteX5" fmla="*/ 1043734 w 1085312"/>
              <a:gd name="connsiteY5" fmla="*/ 2315675 h 2441440"/>
              <a:gd name="connsiteX6" fmla="*/ 59456 w 1085312"/>
              <a:gd name="connsiteY6" fmla="*/ 2441440 h 2441440"/>
              <a:gd name="connsiteX0" fmla="*/ 0 w 1085312"/>
              <a:gd name="connsiteY0" fmla="*/ 0 h 2315675"/>
              <a:gd name="connsiteX1" fmla="*/ 53089 w 1085312"/>
              <a:gd name="connsiteY1" fmla="*/ 4542 h 2315675"/>
              <a:gd name="connsiteX2" fmla="*/ 790077 w 1085312"/>
              <a:gd name="connsiteY2" fmla="*/ 872756 h 2315675"/>
              <a:gd name="connsiteX3" fmla="*/ 1085252 w 1085312"/>
              <a:gd name="connsiteY3" fmla="*/ 1943649 h 2315675"/>
              <a:gd name="connsiteX4" fmla="*/ 1064832 w 1085312"/>
              <a:gd name="connsiteY4" fmla="*/ 2198094 h 2315675"/>
              <a:gd name="connsiteX5" fmla="*/ 1043734 w 1085312"/>
              <a:gd name="connsiteY5" fmla="*/ 2315675 h 2315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85312" h="2315675">
                <a:moveTo>
                  <a:pt x="0" y="0"/>
                </a:moveTo>
                <a:lnTo>
                  <a:pt x="53089" y="4542"/>
                </a:lnTo>
                <a:cubicBezTo>
                  <a:pt x="405263" y="73503"/>
                  <a:pt x="612623" y="486635"/>
                  <a:pt x="790077" y="872756"/>
                </a:cubicBezTo>
                <a:cubicBezTo>
                  <a:pt x="937425" y="1193596"/>
                  <a:pt x="1088787" y="1533232"/>
                  <a:pt x="1085252" y="1943649"/>
                </a:cubicBezTo>
                <a:cubicBezTo>
                  <a:pt x="1084528" y="2029058"/>
                  <a:pt x="1077341" y="2113833"/>
                  <a:pt x="1064832" y="2198094"/>
                </a:cubicBezTo>
                <a:lnTo>
                  <a:pt x="1043734" y="2315675"/>
                </a:lnTo>
              </a:path>
            </a:pathLst>
          </a:custGeom>
          <a:noFill/>
          <a:ln w="1905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Avenir Next LT Pro Light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DFBCDCD-D8C2-494A-A13D-F1178F27B9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24700" y="4108629"/>
            <a:ext cx="4305300" cy="1380335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6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Semafor</a:t>
            </a:r>
          </a:p>
        </p:txBody>
      </p:sp>
      <p:sp>
        <p:nvSpPr>
          <p:cNvPr id="39" name="Content Placeholder 38">
            <a:extLst>
              <a:ext uri="{FF2B5EF4-FFF2-40B4-BE49-F238E27FC236}">
                <a16:creationId xmlns:a16="http://schemas.microsoft.com/office/drawing/2014/main" id="{D525D56D-F785-4F7A-9FD1-493CD03947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629181" y="6343991"/>
            <a:ext cx="4305300" cy="822141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r>
              <a:rPr lang="en-US" sz="2200" kern="1200">
                <a:solidFill>
                  <a:schemeClr val="tx1">
                    <a:alpha val="70000"/>
                  </a:schemeClr>
                </a:solidFill>
                <a:latin typeface="+mn-lt"/>
                <a:ea typeface="+mn-ea"/>
                <a:cs typeface="+mn-cs"/>
              </a:rPr>
              <a:t>[3]</a:t>
            </a:r>
          </a:p>
        </p:txBody>
      </p:sp>
    </p:spTree>
    <p:extLst>
      <p:ext uri="{BB962C8B-B14F-4D97-AF65-F5344CB8AC3E}">
        <p14:creationId xmlns:p14="http://schemas.microsoft.com/office/powerpoint/2010/main" val="15634644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987A0FBA-CC04-4256-A8EB-BB3C543E98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3D065C6D-EB42-400B-99C4-D0ACE936F6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13174" y="0"/>
            <a:ext cx="5578824" cy="6028256"/>
          </a:xfrm>
          <a:custGeom>
            <a:avLst/>
            <a:gdLst>
              <a:gd name="connsiteX0" fmla="*/ 1681218 w 5578824"/>
              <a:gd name="connsiteY0" fmla="*/ 0 h 6028256"/>
              <a:gd name="connsiteX1" fmla="*/ 5578824 w 5578824"/>
              <a:gd name="connsiteY1" fmla="*/ 0 h 6028256"/>
              <a:gd name="connsiteX2" fmla="*/ 5578824 w 5578824"/>
              <a:gd name="connsiteY2" fmla="*/ 5760161 h 6028256"/>
              <a:gd name="connsiteX3" fmla="*/ 5441231 w 5578824"/>
              <a:gd name="connsiteY3" fmla="*/ 5804042 h 6028256"/>
              <a:gd name="connsiteX4" fmla="*/ 4253224 w 5578824"/>
              <a:gd name="connsiteY4" fmla="*/ 5980388 h 6028256"/>
              <a:gd name="connsiteX5" fmla="*/ 837278 w 5578824"/>
              <a:gd name="connsiteY5" fmla="*/ 4877588 h 6028256"/>
              <a:gd name="connsiteX6" fmla="*/ 109626 w 5578824"/>
              <a:gd name="connsiteY6" fmla="*/ 3329255 h 6028256"/>
              <a:gd name="connsiteX7" fmla="*/ 156962 w 5578824"/>
              <a:gd name="connsiteY7" fmla="*/ 1773839 h 6028256"/>
              <a:gd name="connsiteX8" fmla="*/ 904890 w 5578824"/>
              <a:gd name="connsiteY8" fmla="*/ 738354 h 6028256"/>
              <a:gd name="connsiteX9" fmla="*/ 1304592 w 5578824"/>
              <a:gd name="connsiteY9" fmla="*/ 360545 h 60282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578824" h="6028256">
                <a:moveTo>
                  <a:pt x="1681218" y="0"/>
                </a:moveTo>
                <a:lnTo>
                  <a:pt x="5578824" y="0"/>
                </a:lnTo>
                <a:lnTo>
                  <a:pt x="5578824" y="5760161"/>
                </a:lnTo>
                <a:lnTo>
                  <a:pt x="5441231" y="5804042"/>
                </a:lnTo>
                <a:cubicBezTo>
                  <a:pt x="5079089" y="5907589"/>
                  <a:pt x="4674877" y="5944442"/>
                  <a:pt x="4253224" y="5980388"/>
                </a:cubicBezTo>
                <a:cubicBezTo>
                  <a:pt x="2813852" y="6102970"/>
                  <a:pt x="1551586" y="6071494"/>
                  <a:pt x="837278" y="4877588"/>
                </a:cubicBezTo>
                <a:cubicBezTo>
                  <a:pt x="529862" y="4363935"/>
                  <a:pt x="255162" y="3847185"/>
                  <a:pt x="109626" y="3329255"/>
                </a:cubicBezTo>
                <a:cubicBezTo>
                  <a:pt x="-35907" y="2811325"/>
                  <a:pt x="-52277" y="2292214"/>
                  <a:pt x="156962" y="1773839"/>
                </a:cubicBezTo>
                <a:cubicBezTo>
                  <a:pt x="296494" y="1428108"/>
                  <a:pt x="536161" y="1082881"/>
                  <a:pt x="904890" y="738354"/>
                </a:cubicBezTo>
                <a:cubicBezTo>
                  <a:pt x="1036690" y="615181"/>
                  <a:pt x="1169968" y="488910"/>
                  <a:pt x="1304592" y="360545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3362A0EA-3E81-4464-94B8-70BE5870ED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487883" y="0"/>
            <a:ext cx="5704117" cy="6096000"/>
          </a:xfrm>
          <a:custGeom>
            <a:avLst/>
            <a:gdLst>
              <a:gd name="connsiteX0" fmla="*/ 0 w 5704117"/>
              <a:gd name="connsiteY0" fmla="*/ 0 h 6096000"/>
              <a:gd name="connsiteX1" fmla="*/ 4562795 w 5704117"/>
              <a:gd name="connsiteY1" fmla="*/ 0 h 6096000"/>
              <a:gd name="connsiteX2" fmla="*/ 4721192 w 5704117"/>
              <a:gd name="connsiteY2" fmla="*/ 133595 h 6096000"/>
              <a:gd name="connsiteX3" fmla="*/ 5467522 w 5704117"/>
              <a:gd name="connsiteY3" fmla="*/ 1054328 h 6096000"/>
              <a:gd name="connsiteX4" fmla="*/ 5538873 w 5704117"/>
              <a:gd name="connsiteY4" fmla="*/ 2897564 h 6096000"/>
              <a:gd name="connsiteX5" fmla="*/ 4442050 w 5704117"/>
              <a:gd name="connsiteY5" fmla="*/ 4732407 h 6096000"/>
              <a:gd name="connsiteX6" fmla="*/ 93046 w 5704117"/>
              <a:gd name="connsiteY6" fmla="*/ 6082857 h 6096000"/>
              <a:gd name="connsiteX7" fmla="*/ 0 w 5704117"/>
              <a:gd name="connsiteY7" fmla="*/ 6078450 h 6096000"/>
              <a:gd name="connsiteX0" fmla="*/ 4562795 w 5704117"/>
              <a:gd name="connsiteY0" fmla="*/ 0 h 6096000"/>
              <a:gd name="connsiteX1" fmla="*/ 4721192 w 5704117"/>
              <a:gd name="connsiteY1" fmla="*/ 133595 h 6096000"/>
              <a:gd name="connsiteX2" fmla="*/ 5467522 w 5704117"/>
              <a:gd name="connsiteY2" fmla="*/ 1054328 h 6096000"/>
              <a:gd name="connsiteX3" fmla="*/ 5538873 w 5704117"/>
              <a:gd name="connsiteY3" fmla="*/ 2897564 h 6096000"/>
              <a:gd name="connsiteX4" fmla="*/ 4442050 w 5704117"/>
              <a:gd name="connsiteY4" fmla="*/ 4732407 h 6096000"/>
              <a:gd name="connsiteX5" fmla="*/ 93046 w 5704117"/>
              <a:gd name="connsiteY5" fmla="*/ 6082857 h 6096000"/>
              <a:gd name="connsiteX6" fmla="*/ 0 w 5704117"/>
              <a:gd name="connsiteY6" fmla="*/ 6078450 h 6096000"/>
              <a:gd name="connsiteX7" fmla="*/ 91440 w 5704117"/>
              <a:gd name="connsiteY7" fmla="*/ 91440 h 6096000"/>
              <a:gd name="connsiteX0" fmla="*/ 4562795 w 5704117"/>
              <a:gd name="connsiteY0" fmla="*/ 0 h 6096000"/>
              <a:gd name="connsiteX1" fmla="*/ 4721192 w 5704117"/>
              <a:gd name="connsiteY1" fmla="*/ 133595 h 6096000"/>
              <a:gd name="connsiteX2" fmla="*/ 5467522 w 5704117"/>
              <a:gd name="connsiteY2" fmla="*/ 1054328 h 6096000"/>
              <a:gd name="connsiteX3" fmla="*/ 5538873 w 5704117"/>
              <a:gd name="connsiteY3" fmla="*/ 2897564 h 6096000"/>
              <a:gd name="connsiteX4" fmla="*/ 4442050 w 5704117"/>
              <a:gd name="connsiteY4" fmla="*/ 4732407 h 6096000"/>
              <a:gd name="connsiteX5" fmla="*/ 93046 w 5704117"/>
              <a:gd name="connsiteY5" fmla="*/ 6082857 h 6096000"/>
              <a:gd name="connsiteX6" fmla="*/ 0 w 5704117"/>
              <a:gd name="connsiteY6" fmla="*/ 6078450 h 609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704117" h="6096000">
                <a:moveTo>
                  <a:pt x="4562795" y="0"/>
                </a:moveTo>
                <a:lnTo>
                  <a:pt x="4721192" y="133595"/>
                </a:lnTo>
                <a:cubicBezTo>
                  <a:pt x="5067135" y="440105"/>
                  <a:pt x="5309779" y="747048"/>
                  <a:pt x="5467522" y="1054328"/>
                </a:cubicBezTo>
                <a:cubicBezTo>
                  <a:pt x="5782917" y="1668625"/>
                  <a:pt x="5758242" y="2283795"/>
                  <a:pt x="5538873" y="2897564"/>
                </a:cubicBezTo>
                <a:cubicBezTo>
                  <a:pt x="5319500" y="3511334"/>
                  <a:pt x="4905433" y="4123706"/>
                  <a:pt x="4442050" y="4732407"/>
                </a:cubicBezTo>
                <a:cubicBezTo>
                  <a:pt x="3499930" y="5970384"/>
                  <a:pt x="1925433" y="6153690"/>
                  <a:pt x="93046" y="6082857"/>
                </a:cubicBezTo>
                <a:lnTo>
                  <a:pt x="0" y="6078450"/>
                </a:lnTo>
              </a:path>
            </a:pathLst>
          </a:custGeom>
          <a:noFill/>
          <a:ln w="1905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prstClr val="white"/>
              </a:solidFill>
              <a:latin typeface="Avenir Next LT Pro Ligh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870427-0621-428D-A0D0-C89627E02E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0" y="2286000"/>
            <a:ext cx="5796987" cy="3819646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cs-CZ" dirty="0">
                <a:solidFill>
                  <a:srgbClr val="FFFFFF"/>
                </a:solidFill>
                <a:latin typeface="Avenir Next LT Pro"/>
              </a:rPr>
              <a:t>Dojdi až k semaforu</a:t>
            </a:r>
            <a:endParaRPr lang="cs-CZ" dirty="0"/>
          </a:p>
          <a:p>
            <a:r>
              <a:rPr lang="cs-CZ" dirty="0">
                <a:solidFill>
                  <a:srgbClr val="FFFFFF"/>
                </a:solidFill>
                <a:latin typeface="Avenir Next LT Pro"/>
              </a:rPr>
              <a:t>Svítí na semaforu červená?</a:t>
            </a:r>
            <a:br>
              <a:rPr lang="cs-CZ" dirty="0">
                <a:latin typeface="Avenir Next LT Pro"/>
              </a:rPr>
            </a:br>
            <a:r>
              <a:rPr lang="cs-CZ" dirty="0">
                <a:solidFill>
                  <a:srgbClr val="FFFFFF"/>
                </a:solidFill>
                <a:latin typeface="Avenir Next LT Pro"/>
              </a:rPr>
              <a:t>     ANO - čekej, vrať se na bod 2</a:t>
            </a:r>
            <a:br>
              <a:rPr lang="cs-CZ" dirty="0">
                <a:latin typeface="Avenir Next LT Pro"/>
              </a:rPr>
            </a:br>
            <a:r>
              <a:rPr lang="cs-CZ" dirty="0">
                <a:solidFill>
                  <a:srgbClr val="FFFFFF"/>
                </a:solidFill>
                <a:latin typeface="Avenir Next LT Pro"/>
              </a:rPr>
              <a:t>     NE - pokračuj bodem 3</a:t>
            </a:r>
          </a:p>
          <a:p>
            <a:r>
              <a:rPr lang="cs-CZ" dirty="0">
                <a:solidFill>
                  <a:srgbClr val="FFFFFF"/>
                </a:solidFill>
                <a:latin typeface="Avenir Next LT Pro"/>
              </a:rPr>
              <a:t>Přejdi ulici přes přechod</a:t>
            </a:r>
          </a:p>
          <a:p>
            <a:endParaRPr lang="cs-CZ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DFBCDCD-D8C2-494A-A13D-F1178F27B9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762000"/>
            <a:ext cx="5334000" cy="1524000"/>
          </a:xfrm>
        </p:spPr>
        <p:txBody>
          <a:bodyPr>
            <a:normAutofit/>
          </a:bodyPr>
          <a:lstStyle/>
          <a:p>
            <a:r>
              <a:rPr lang="cs-CZ" dirty="0"/>
              <a:t>Semafor</a:t>
            </a:r>
          </a:p>
        </p:txBody>
      </p:sp>
      <p:pic>
        <p:nvPicPr>
          <p:cNvPr id="4" name="Picture 4" descr="Diagram&#10;&#10;Description automatically generated">
            <a:extLst>
              <a:ext uri="{FF2B5EF4-FFF2-40B4-BE49-F238E27FC236}">
                <a16:creationId xmlns:a16="http://schemas.microsoft.com/office/drawing/2014/main" id="{6CB2F765-8607-43FC-8191-5B2F4DB813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35426" y="771525"/>
            <a:ext cx="4379148" cy="5334000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AD717A87-452E-4D94-AA78-3DE3A7E6844A}"/>
              </a:ext>
            </a:extLst>
          </p:cNvPr>
          <p:cNvSpPr txBox="1">
            <a:spLocks/>
          </p:cNvSpPr>
          <p:nvPr/>
        </p:nvSpPr>
        <p:spPr>
          <a:xfrm>
            <a:off x="11337073" y="5891561"/>
            <a:ext cx="762000" cy="90139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dirty="0"/>
              <a:t>[2]</a:t>
            </a:r>
          </a:p>
        </p:txBody>
      </p:sp>
    </p:spTree>
    <p:extLst>
      <p:ext uri="{BB962C8B-B14F-4D97-AF65-F5344CB8AC3E}">
        <p14:creationId xmlns:p14="http://schemas.microsoft.com/office/powerpoint/2010/main" val="42779901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" name="Rectangle 7">
            <a:extLst>
              <a:ext uri="{FF2B5EF4-FFF2-40B4-BE49-F238E27FC236}">
                <a16:creationId xmlns:a16="http://schemas.microsoft.com/office/drawing/2014/main" id="{987A0FBA-CC04-4256-A8EB-BB3C543E98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reeform: Shape 9">
            <a:extLst>
              <a:ext uri="{FF2B5EF4-FFF2-40B4-BE49-F238E27FC236}">
                <a16:creationId xmlns:a16="http://schemas.microsoft.com/office/drawing/2014/main" id="{A1F6F945-08BE-4D33-9FAA-86D383E8D2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5578823" cy="6028256"/>
          </a:xfrm>
          <a:custGeom>
            <a:avLst/>
            <a:gdLst>
              <a:gd name="connsiteX0" fmla="*/ 0 w 5578823"/>
              <a:gd name="connsiteY0" fmla="*/ 0 h 6028256"/>
              <a:gd name="connsiteX1" fmla="*/ 3897606 w 5578823"/>
              <a:gd name="connsiteY1" fmla="*/ 0 h 6028256"/>
              <a:gd name="connsiteX2" fmla="*/ 4274232 w 5578823"/>
              <a:gd name="connsiteY2" fmla="*/ 360545 h 6028256"/>
              <a:gd name="connsiteX3" fmla="*/ 4673934 w 5578823"/>
              <a:gd name="connsiteY3" fmla="*/ 738354 h 6028256"/>
              <a:gd name="connsiteX4" fmla="*/ 5421862 w 5578823"/>
              <a:gd name="connsiteY4" fmla="*/ 1773839 h 6028256"/>
              <a:gd name="connsiteX5" fmla="*/ 5469198 w 5578823"/>
              <a:gd name="connsiteY5" fmla="*/ 3329255 h 6028256"/>
              <a:gd name="connsiteX6" fmla="*/ 4741546 w 5578823"/>
              <a:gd name="connsiteY6" fmla="*/ 4877588 h 6028256"/>
              <a:gd name="connsiteX7" fmla="*/ 1325600 w 5578823"/>
              <a:gd name="connsiteY7" fmla="*/ 5980388 h 6028256"/>
              <a:gd name="connsiteX8" fmla="*/ 137593 w 5578823"/>
              <a:gd name="connsiteY8" fmla="*/ 5804042 h 6028256"/>
              <a:gd name="connsiteX9" fmla="*/ 0 w 5578823"/>
              <a:gd name="connsiteY9" fmla="*/ 5760161 h 60282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578823" h="6028256">
                <a:moveTo>
                  <a:pt x="0" y="0"/>
                </a:moveTo>
                <a:lnTo>
                  <a:pt x="3897606" y="0"/>
                </a:lnTo>
                <a:lnTo>
                  <a:pt x="4274232" y="360545"/>
                </a:lnTo>
                <a:cubicBezTo>
                  <a:pt x="4408856" y="488910"/>
                  <a:pt x="4542134" y="615181"/>
                  <a:pt x="4673934" y="738354"/>
                </a:cubicBezTo>
                <a:cubicBezTo>
                  <a:pt x="5042663" y="1082881"/>
                  <a:pt x="5282330" y="1428108"/>
                  <a:pt x="5421862" y="1773839"/>
                </a:cubicBezTo>
                <a:cubicBezTo>
                  <a:pt x="5631101" y="2292214"/>
                  <a:pt x="5614731" y="2811325"/>
                  <a:pt x="5469198" y="3329255"/>
                </a:cubicBezTo>
                <a:cubicBezTo>
                  <a:pt x="5323662" y="3847185"/>
                  <a:pt x="5048962" y="4363935"/>
                  <a:pt x="4741546" y="4877588"/>
                </a:cubicBezTo>
                <a:cubicBezTo>
                  <a:pt x="4027238" y="6071494"/>
                  <a:pt x="2764972" y="6102970"/>
                  <a:pt x="1325600" y="5980388"/>
                </a:cubicBezTo>
                <a:cubicBezTo>
                  <a:pt x="903947" y="5944442"/>
                  <a:pt x="499735" y="5907589"/>
                  <a:pt x="137593" y="5804042"/>
                </a:cubicBezTo>
                <a:lnTo>
                  <a:pt x="0" y="5760161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Freeform: Shape 11">
            <a:extLst>
              <a:ext uri="{FF2B5EF4-FFF2-40B4-BE49-F238E27FC236}">
                <a16:creationId xmlns:a16="http://schemas.microsoft.com/office/drawing/2014/main" id="{E633B38B-B87A-4288-A20F-0223A6C27A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5704117" cy="6096000"/>
          </a:xfrm>
          <a:custGeom>
            <a:avLst/>
            <a:gdLst>
              <a:gd name="connsiteX0" fmla="*/ 0 w 5704117"/>
              <a:gd name="connsiteY0" fmla="*/ 0 h 6096000"/>
              <a:gd name="connsiteX1" fmla="*/ 4562795 w 5704117"/>
              <a:gd name="connsiteY1" fmla="*/ 0 h 6096000"/>
              <a:gd name="connsiteX2" fmla="*/ 4721192 w 5704117"/>
              <a:gd name="connsiteY2" fmla="*/ 133595 h 6096000"/>
              <a:gd name="connsiteX3" fmla="*/ 5467522 w 5704117"/>
              <a:gd name="connsiteY3" fmla="*/ 1054328 h 6096000"/>
              <a:gd name="connsiteX4" fmla="*/ 5538873 w 5704117"/>
              <a:gd name="connsiteY4" fmla="*/ 2897564 h 6096000"/>
              <a:gd name="connsiteX5" fmla="*/ 4442050 w 5704117"/>
              <a:gd name="connsiteY5" fmla="*/ 4732407 h 6096000"/>
              <a:gd name="connsiteX6" fmla="*/ 93046 w 5704117"/>
              <a:gd name="connsiteY6" fmla="*/ 6082857 h 6096000"/>
              <a:gd name="connsiteX7" fmla="*/ 0 w 5704117"/>
              <a:gd name="connsiteY7" fmla="*/ 6078450 h 6096000"/>
              <a:gd name="connsiteX0" fmla="*/ 4562795 w 5704117"/>
              <a:gd name="connsiteY0" fmla="*/ 0 h 6096000"/>
              <a:gd name="connsiteX1" fmla="*/ 4721192 w 5704117"/>
              <a:gd name="connsiteY1" fmla="*/ 133595 h 6096000"/>
              <a:gd name="connsiteX2" fmla="*/ 5467522 w 5704117"/>
              <a:gd name="connsiteY2" fmla="*/ 1054328 h 6096000"/>
              <a:gd name="connsiteX3" fmla="*/ 5538873 w 5704117"/>
              <a:gd name="connsiteY3" fmla="*/ 2897564 h 6096000"/>
              <a:gd name="connsiteX4" fmla="*/ 4442050 w 5704117"/>
              <a:gd name="connsiteY4" fmla="*/ 4732407 h 6096000"/>
              <a:gd name="connsiteX5" fmla="*/ 93046 w 5704117"/>
              <a:gd name="connsiteY5" fmla="*/ 6082857 h 6096000"/>
              <a:gd name="connsiteX6" fmla="*/ 0 w 5704117"/>
              <a:gd name="connsiteY6" fmla="*/ 6078450 h 6096000"/>
              <a:gd name="connsiteX7" fmla="*/ 91440 w 5704117"/>
              <a:gd name="connsiteY7" fmla="*/ 91440 h 6096000"/>
              <a:gd name="connsiteX0" fmla="*/ 4562795 w 5704117"/>
              <a:gd name="connsiteY0" fmla="*/ 0 h 6096000"/>
              <a:gd name="connsiteX1" fmla="*/ 4721192 w 5704117"/>
              <a:gd name="connsiteY1" fmla="*/ 133595 h 6096000"/>
              <a:gd name="connsiteX2" fmla="*/ 5467522 w 5704117"/>
              <a:gd name="connsiteY2" fmla="*/ 1054328 h 6096000"/>
              <a:gd name="connsiteX3" fmla="*/ 5538873 w 5704117"/>
              <a:gd name="connsiteY3" fmla="*/ 2897564 h 6096000"/>
              <a:gd name="connsiteX4" fmla="*/ 4442050 w 5704117"/>
              <a:gd name="connsiteY4" fmla="*/ 4732407 h 6096000"/>
              <a:gd name="connsiteX5" fmla="*/ 93046 w 5704117"/>
              <a:gd name="connsiteY5" fmla="*/ 6082857 h 6096000"/>
              <a:gd name="connsiteX6" fmla="*/ 0 w 5704117"/>
              <a:gd name="connsiteY6" fmla="*/ 6078450 h 609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704117" h="6096000">
                <a:moveTo>
                  <a:pt x="4562795" y="0"/>
                </a:moveTo>
                <a:lnTo>
                  <a:pt x="4721192" y="133595"/>
                </a:lnTo>
                <a:cubicBezTo>
                  <a:pt x="5067135" y="440105"/>
                  <a:pt x="5309779" y="747048"/>
                  <a:pt x="5467522" y="1054328"/>
                </a:cubicBezTo>
                <a:cubicBezTo>
                  <a:pt x="5782917" y="1668625"/>
                  <a:pt x="5758242" y="2283795"/>
                  <a:pt x="5538873" y="2897564"/>
                </a:cubicBezTo>
                <a:cubicBezTo>
                  <a:pt x="5319500" y="3511334"/>
                  <a:pt x="4905433" y="4123706"/>
                  <a:pt x="4442050" y="4732407"/>
                </a:cubicBezTo>
                <a:cubicBezTo>
                  <a:pt x="3499930" y="5970384"/>
                  <a:pt x="1925433" y="6153690"/>
                  <a:pt x="93046" y="6082857"/>
                </a:cubicBezTo>
                <a:lnTo>
                  <a:pt x="0" y="6078450"/>
                </a:lnTo>
              </a:path>
            </a:pathLst>
          </a:custGeom>
          <a:noFill/>
          <a:ln w="1905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prstClr val="white"/>
              </a:solidFill>
              <a:latin typeface="Avenir Next LT Pro Ligh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CEAD67-01CA-4D45-B6CA-0D320A66FE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0" y="2286000"/>
            <a:ext cx="5334000" cy="3810001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cs-CZ" i="1" dirty="0">
                <a:solidFill>
                  <a:srgbClr val="FFFFFF"/>
                </a:solidFill>
                <a:latin typeface="Avenir Next LT Pro"/>
              </a:rPr>
              <a:t>Úkol: Vytvořte „algoritmus“, který budeme potřebovat na přípravu chleba s máslem a se salámem (vstupní ingredience, pracovní postup, výstup)</a:t>
            </a:r>
            <a:endParaRPr lang="cs-CZ" dirty="0">
              <a:solidFill>
                <a:srgbClr val="FFFFFF"/>
              </a:solidFill>
              <a:latin typeface="Avenir Next LT Pro"/>
            </a:endParaRP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3054579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6C6095-867E-4A2F-9F71-3DB23F825D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Vlastnosti algoritmu</a:t>
            </a:r>
            <a:endParaRPr lang="cs-CZ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1EEF52-0774-4D19-A142-210F5E2229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32329" y="2286000"/>
            <a:ext cx="10497671" cy="3818083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514350" indent="-514350">
              <a:buAutoNum type="arabicPeriod"/>
            </a:pPr>
            <a:r>
              <a:rPr lang="cs-CZ" dirty="0">
                <a:solidFill>
                  <a:srgbClr val="FFFFFF"/>
                </a:solidFill>
                <a:latin typeface="Avenir Next LT Pro"/>
              </a:rPr>
              <a:t>konečnost</a:t>
            </a:r>
            <a:endParaRPr lang="cs-CZ">
              <a:solidFill>
                <a:srgbClr val="FFFFFF">
                  <a:alpha val="70000"/>
                </a:srgbClr>
              </a:solidFill>
              <a:latin typeface="Avenir Next LT Pro"/>
            </a:endParaRPr>
          </a:p>
          <a:p>
            <a:pPr marL="514350" indent="-514350">
              <a:buAutoNum type="arabicPeriod"/>
            </a:pPr>
            <a:r>
              <a:rPr lang="cs-CZ" dirty="0">
                <a:solidFill>
                  <a:srgbClr val="FFFFFF"/>
                </a:solidFill>
                <a:latin typeface="Avenir Next LT Pro"/>
              </a:rPr>
              <a:t>determinovanost</a:t>
            </a:r>
            <a:endParaRPr lang="cs-CZ">
              <a:solidFill>
                <a:srgbClr val="FFFFFF">
                  <a:alpha val="70000"/>
                </a:srgbClr>
              </a:solidFill>
              <a:latin typeface="Avenir Next LT Pro"/>
            </a:endParaRPr>
          </a:p>
          <a:p>
            <a:pPr marL="514350" indent="-514350">
              <a:buAutoNum type="arabicPeriod"/>
            </a:pPr>
            <a:r>
              <a:rPr lang="cs-CZ" dirty="0">
                <a:solidFill>
                  <a:srgbClr val="FFFFFF"/>
                </a:solidFill>
                <a:latin typeface="Avenir Next LT Pro"/>
              </a:rPr>
              <a:t>obecnost, hromadnost</a:t>
            </a:r>
            <a:endParaRPr lang="cs-CZ">
              <a:solidFill>
                <a:srgbClr val="FFFFFF">
                  <a:alpha val="70000"/>
                </a:srgbClr>
              </a:solidFill>
              <a:latin typeface="Avenir Next LT Pro"/>
            </a:endParaRPr>
          </a:p>
          <a:p>
            <a:pPr marL="514350" indent="-514350">
              <a:buAutoNum type="arabicPeriod"/>
            </a:pPr>
            <a:r>
              <a:rPr lang="cs-CZ" dirty="0">
                <a:solidFill>
                  <a:srgbClr val="FFFFFF"/>
                </a:solidFill>
                <a:latin typeface="Avenir Next LT Pro"/>
              </a:rPr>
              <a:t>resultativnost</a:t>
            </a:r>
            <a:endParaRPr lang="cs-CZ">
              <a:solidFill>
                <a:srgbClr val="FFFFFF">
                  <a:alpha val="70000"/>
                </a:srgbClr>
              </a:solidFill>
              <a:latin typeface="Avenir Next LT Pro"/>
            </a:endParaRPr>
          </a:p>
          <a:p>
            <a:pPr marL="514350" indent="-514350">
              <a:buAutoNum type="arabicPeriod"/>
            </a:pPr>
            <a:r>
              <a:rPr lang="cs-CZ" dirty="0">
                <a:solidFill>
                  <a:srgbClr val="FFFFFF"/>
                </a:solidFill>
                <a:latin typeface="Avenir Next LT Pro"/>
              </a:rPr>
              <a:t>elementárnost </a:t>
            </a:r>
            <a:endParaRPr lang="cs-CZ" dirty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1458517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6C6095-867E-4A2F-9F71-3DB23F825D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Vlastnosti algoritmu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1EEF52-0774-4D19-A142-210F5E2229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cs-CZ" dirty="0">
                <a:solidFill>
                  <a:srgbClr val="FFFFFF"/>
                </a:solidFill>
                <a:latin typeface="Avenir Next LT Pro"/>
              </a:rPr>
              <a:t>1. Musí mít začátek a konec - </a:t>
            </a:r>
            <a:r>
              <a:rPr lang="cs-CZ" b="1" dirty="0">
                <a:solidFill>
                  <a:srgbClr val="FFFFFF"/>
                </a:solidFill>
                <a:latin typeface="Avenir Next LT Pro"/>
              </a:rPr>
              <a:t>konečnost</a:t>
            </a:r>
            <a:endParaRPr lang="cs-CZ" dirty="0">
              <a:solidFill>
                <a:srgbClr val="FFFFFF"/>
              </a:solidFill>
              <a:latin typeface="Avenir Next LT Pro"/>
            </a:endParaRPr>
          </a:p>
          <a:p>
            <a:pPr marL="0" indent="0">
              <a:buNone/>
            </a:pPr>
            <a:r>
              <a:rPr lang="cs-CZ" b="1" dirty="0">
                <a:solidFill>
                  <a:srgbClr val="FFFFFF"/>
                </a:solidFill>
                <a:latin typeface="Avenir Next LT Pro"/>
              </a:rPr>
              <a:t>Algoritmus musí po daném počtu kroků dojít od začátku do konce.</a:t>
            </a:r>
            <a:endParaRPr lang="cs-CZ" dirty="0">
              <a:solidFill>
                <a:srgbClr val="FFFFFF"/>
              </a:solidFill>
              <a:latin typeface="Avenir Next LT Pro"/>
            </a:endParaRPr>
          </a:p>
          <a:p>
            <a:pPr marL="0" indent="0">
              <a:buNone/>
            </a:pPr>
            <a:endParaRPr lang="cs-CZ" b="1" dirty="0">
              <a:solidFill>
                <a:srgbClr val="FFFFFF"/>
              </a:solidFill>
              <a:latin typeface="Avenir Next LT Pro"/>
            </a:endParaRP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3163421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6C6095-867E-4A2F-9F71-3DB23F825D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Vlastnosti algoritmu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1EEF52-0774-4D19-A142-210F5E2229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cs-CZ" dirty="0">
                <a:solidFill>
                  <a:srgbClr val="FFFFFF"/>
                </a:solidFill>
                <a:latin typeface="Avenir Next LT Pro"/>
              </a:rPr>
              <a:t>2. Musí být jednoznačný - </a:t>
            </a:r>
            <a:r>
              <a:rPr lang="cs-CZ" b="1" dirty="0">
                <a:solidFill>
                  <a:srgbClr val="FFFFFF"/>
                </a:solidFill>
                <a:latin typeface="Avenir Next LT Pro"/>
              </a:rPr>
              <a:t>determinovanost</a:t>
            </a:r>
            <a:endParaRPr lang="cs-CZ" dirty="0">
              <a:solidFill>
                <a:srgbClr val="FFFFFF"/>
              </a:solidFill>
              <a:latin typeface="Avenir Next LT Pro"/>
            </a:endParaRPr>
          </a:p>
          <a:p>
            <a:pPr marL="0" indent="0">
              <a:buNone/>
            </a:pPr>
            <a:r>
              <a:rPr lang="cs-CZ" b="1" dirty="0">
                <a:solidFill>
                  <a:srgbClr val="FFFFFF"/>
                </a:solidFill>
                <a:latin typeface="Avenir Next LT Pro"/>
              </a:rPr>
              <a:t> Každý krok algoritmu musí být jednoznačně určen; v každé situaci musí být naprosto zřejmé, co a jak se má provést, jak má provádění algoritmu pokračovat. Pro stejné vstupy musíme vždy dostat stejné výsledky.</a:t>
            </a:r>
            <a:endParaRPr lang="cs-CZ" dirty="0">
              <a:solidFill>
                <a:srgbClr val="FFFFFF"/>
              </a:solidFill>
              <a:latin typeface="Avenir Next LT Pro"/>
            </a:endParaRPr>
          </a:p>
          <a:p>
            <a:endParaRPr lang="cs-CZ" b="1" dirty="0">
              <a:solidFill>
                <a:srgbClr val="FFFFFF"/>
              </a:solidFill>
              <a:latin typeface="Avenir Next LT Pro"/>
            </a:endParaRP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9988313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6C6095-867E-4A2F-9F71-3DB23F825D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Vlastnosti algoritmu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1EEF52-0774-4D19-A142-210F5E2229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cs-CZ" dirty="0">
                <a:solidFill>
                  <a:srgbClr val="FFFFFF"/>
                </a:solidFill>
                <a:latin typeface="Avenir Next LT Pro"/>
              </a:rPr>
              <a:t>3. Musí být obecný - </a:t>
            </a:r>
            <a:r>
              <a:rPr lang="cs-CZ" b="1" dirty="0">
                <a:solidFill>
                  <a:srgbClr val="FFFFFF"/>
                </a:solidFill>
                <a:latin typeface="Avenir Next LT Pro"/>
              </a:rPr>
              <a:t>obecnost, hromadnost</a:t>
            </a:r>
            <a:endParaRPr lang="cs-CZ" dirty="0">
              <a:solidFill>
                <a:srgbClr val="FFFFFF"/>
              </a:solidFill>
              <a:latin typeface="Avenir Next LT Pro"/>
            </a:endParaRPr>
          </a:p>
          <a:p>
            <a:pPr marL="0" indent="0">
              <a:buNone/>
            </a:pPr>
            <a:r>
              <a:rPr lang="cs-CZ" b="1" dirty="0">
                <a:solidFill>
                  <a:srgbClr val="FFFFFF"/>
                </a:solidFill>
                <a:latin typeface="Avenir Next LT Pro"/>
              </a:rPr>
              <a:t>Algoritmus neřeší jeden konkrétní problém, např. výpočet 2 + 3, ale obecnou skupinu podobných problémů, např. součet čísel.</a:t>
            </a:r>
            <a:endParaRPr lang="cs-CZ" dirty="0">
              <a:solidFill>
                <a:srgbClr val="FFFFFF"/>
              </a:solidFill>
              <a:latin typeface="Avenir Next LT Pro"/>
            </a:endParaRPr>
          </a:p>
          <a:p>
            <a:endParaRPr lang="cs-CZ" b="1" dirty="0">
              <a:solidFill>
                <a:srgbClr val="FFFFFF"/>
              </a:solidFill>
              <a:latin typeface="Avenir Next LT Pro"/>
            </a:endParaRP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3396011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6C6095-867E-4A2F-9F71-3DB23F825D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Vlastnosti algoritmu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1EEF52-0774-4D19-A142-210F5E2229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cs-CZ" dirty="0">
                <a:solidFill>
                  <a:srgbClr val="FFFFFF"/>
                </a:solidFill>
                <a:latin typeface="Avenir Next LT Pro"/>
              </a:rPr>
              <a:t>4. Musí mít výstup - </a:t>
            </a:r>
            <a:r>
              <a:rPr lang="cs-CZ" b="1" dirty="0">
                <a:solidFill>
                  <a:srgbClr val="FFFFFF"/>
                </a:solidFill>
                <a:latin typeface="Avenir Next LT Pro"/>
              </a:rPr>
              <a:t>resultativnost</a:t>
            </a:r>
            <a:endParaRPr lang="cs-CZ" dirty="0">
              <a:solidFill>
                <a:srgbClr val="FFFFFF"/>
              </a:solidFill>
              <a:latin typeface="Avenir Next LT Pro"/>
            </a:endParaRPr>
          </a:p>
          <a:p>
            <a:pPr marL="0" indent="0">
              <a:buNone/>
            </a:pPr>
            <a:r>
              <a:rPr lang="cs-CZ" b="1" dirty="0">
                <a:solidFill>
                  <a:srgbClr val="FFFFFF"/>
                </a:solidFill>
                <a:latin typeface="Avenir Next LT Pro"/>
              </a:rPr>
              <a:t>Algoritmus musí mít alespoň jeden výstup, který je odpovědí na problém, který algoritmus řeší.</a:t>
            </a:r>
            <a:endParaRPr lang="cs-CZ" dirty="0">
              <a:solidFill>
                <a:srgbClr val="FFFFFF"/>
              </a:solidFill>
              <a:latin typeface="Avenir Next LT Pro"/>
            </a:endParaRPr>
          </a:p>
          <a:p>
            <a:endParaRPr lang="cs-CZ" dirty="0">
              <a:solidFill>
                <a:srgbClr val="FFFFFF">
                  <a:alpha val="70000"/>
                </a:srgbClr>
              </a:solidFill>
              <a:latin typeface="Avenir Next LT Pro"/>
            </a:endParaRPr>
          </a:p>
        </p:txBody>
      </p:sp>
    </p:spTree>
    <p:extLst>
      <p:ext uri="{BB962C8B-B14F-4D97-AF65-F5344CB8AC3E}">
        <p14:creationId xmlns:p14="http://schemas.microsoft.com/office/powerpoint/2010/main" val="18038075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6C6095-867E-4A2F-9F71-3DB23F825D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Vlastnosti algoritmu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1EEF52-0774-4D19-A142-210F5E2229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cs-CZ" dirty="0">
                <a:solidFill>
                  <a:srgbClr val="FFFFFF"/>
                </a:solidFill>
                <a:latin typeface="Avenir Next LT Pro"/>
              </a:rPr>
              <a:t>5. Elementárnost </a:t>
            </a:r>
            <a:endParaRPr lang="cs-CZ">
              <a:solidFill>
                <a:srgbClr val="FFFFFF">
                  <a:alpha val="70000"/>
                </a:srgbClr>
              </a:solidFill>
              <a:latin typeface="Avenir Next LT Pro"/>
            </a:endParaRPr>
          </a:p>
          <a:p>
            <a:pPr marL="0" indent="0">
              <a:buNone/>
            </a:pPr>
            <a:r>
              <a:rPr lang="cs-CZ" dirty="0">
                <a:solidFill>
                  <a:srgbClr val="FFFFFF"/>
                </a:solidFill>
                <a:ea typeface="+mn-lt"/>
                <a:cs typeface="+mn-lt"/>
              </a:rPr>
              <a:t>Musí se skládat z konečného počtu jednoduchých kroků </a:t>
            </a:r>
            <a:r>
              <a:rPr lang="cs-CZ" dirty="0">
                <a:solidFill>
                  <a:srgbClr val="FFFFFF"/>
                </a:solidFill>
                <a:latin typeface="Avenir Next LT Pro"/>
              </a:rPr>
              <a:t> </a:t>
            </a:r>
            <a:endParaRPr lang="cs-CZ" dirty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9711992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6C6095-867E-4A2F-9F71-3DB23F825D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Vlastnosti algoritmu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1EEF52-0774-4D19-A142-210F5E2229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0" y="2185012"/>
            <a:ext cx="11071951" cy="4378107"/>
          </a:xfrm>
        </p:spPr>
        <p:txBody>
          <a:bodyPr vert="horz" lIns="91440" tIns="45720" rIns="91440" bIns="45720" rtlCol="0" anchor="t">
            <a:normAutofit fontScale="62500" lnSpcReduction="20000"/>
          </a:bodyPr>
          <a:lstStyle/>
          <a:p>
            <a:pPr marL="0" indent="0">
              <a:buNone/>
            </a:pPr>
            <a:r>
              <a:rPr lang="cs-CZ" dirty="0">
                <a:solidFill>
                  <a:srgbClr val="FFFFFF"/>
                </a:solidFill>
                <a:latin typeface="Avenir Next LT Pro"/>
              </a:rPr>
              <a:t>1. Musí mít začátek a konec - </a:t>
            </a:r>
            <a:r>
              <a:rPr lang="cs-CZ" b="1" dirty="0">
                <a:solidFill>
                  <a:srgbClr val="FFFFFF"/>
                </a:solidFill>
                <a:latin typeface="Avenir Next LT Pro"/>
              </a:rPr>
              <a:t>konečnost</a:t>
            </a:r>
            <a:br>
              <a:rPr lang="cs-CZ" b="1" dirty="0">
                <a:latin typeface="Avenir Next LT Pro"/>
              </a:rPr>
            </a:br>
            <a:r>
              <a:rPr lang="cs-CZ" b="1" dirty="0">
                <a:solidFill>
                  <a:srgbClr val="FFFFFF"/>
                </a:solidFill>
                <a:latin typeface="Avenir Next LT Pro"/>
              </a:rPr>
              <a:t> Algoritmus musí po daném počtu kroků dojít od začátku do konce.</a:t>
            </a:r>
            <a:endParaRPr lang="cs-CZ" dirty="0">
              <a:solidFill>
                <a:srgbClr val="FFFFFF"/>
              </a:solidFill>
              <a:latin typeface="Avenir Next LT Pro"/>
            </a:endParaRPr>
          </a:p>
          <a:p>
            <a:pPr marL="0" indent="0">
              <a:buNone/>
            </a:pPr>
            <a:r>
              <a:rPr lang="cs-CZ" dirty="0">
                <a:solidFill>
                  <a:srgbClr val="FFFFFF"/>
                </a:solidFill>
                <a:latin typeface="Avenir Next LT Pro"/>
              </a:rPr>
              <a:t>2. Musí být jednoznačný - </a:t>
            </a:r>
            <a:r>
              <a:rPr lang="cs-CZ" b="1" dirty="0">
                <a:solidFill>
                  <a:srgbClr val="FFFFFF"/>
                </a:solidFill>
                <a:latin typeface="Avenir Next LT Pro"/>
              </a:rPr>
              <a:t>determinovanost</a:t>
            </a:r>
            <a:br>
              <a:rPr lang="cs-CZ" b="1" dirty="0">
                <a:latin typeface="Avenir Next LT Pro"/>
              </a:rPr>
            </a:br>
            <a:r>
              <a:rPr lang="cs-CZ" b="1" dirty="0">
                <a:solidFill>
                  <a:srgbClr val="FFFFFF"/>
                </a:solidFill>
                <a:latin typeface="Avenir Next LT Pro"/>
              </a:rPr>
              <a:t> Každý krok algoritmu musí být jednoznačně určen; v každé situaci musí být naprosto zřejmé, co a jak se má provést, jak má provádění algoritmu pokračovat. Pro stejné vstupy musíme vždy dostat stejné výsledky.</a:t>
            </a:r>
            <a:endParaRPr lang="cs-CZ" dirty="0">
              <a:solidFill>
                <a:srgbClr val="FFFFFF"/>
              </a:solidFill>
              <a:latin typeface="Avenir Next LT Pro"/>
            </a:endParaRPr>
          </a:p>
          <a:p>
            <a:pPr marL="0" indent="0">
              <a:buNone/>
            </a:pPr>
            <a:r>
              <a:rPr lang="cs-CZ" dirty="0">
                <a:solidFill>
                  <a:srgbClr val="FFFFFF"/>
                </a:solidFill>
                <a:latin typeface="Avenir Next LT Pro"/>
              </a:rPr>
              <a:t>3. Musí být obecný - </a:t>
            </a:r>
            <a:r>
              <a:rPr lang="cs-CZ" b="1" dirty="0">
                <a:solidFill>
                  <a:srgbClr val="FFFFFF"/>
                </a:solidFill>
                <a:latin typeface="Avenir Next LT Pro"/>
              </a:rPr>
              <a:t>obecnost, hromadnost</a:t>
            </a:r>
            <a:br>
              <a:rPr lang="cs-CZ" b="1" dirty="0">
                <a:latin typeface="Avenir Next LT Pro"/>
              </a:rPr>
            </a:br>
            <a:r>
              <a:rPr lang="cs-CZ" b="1" dirty="0">
                <a:solidFill>
                  <a:srgbClr val="FFFFFF"/>
                </a:solidFill>
                <a:latin typeface="Avenir Next LT Pro"/>
              </a:rPr>
              <a:t> Algoritmus neřeší jeden konkrétní problém, např. výpočet 2 + 3, ale obecnou skupinu podobných problémů, např. součet čísel.</a:t>
            </a:r>
            <a:endParaRPr lang="cs-CZ" dirty="0">
              <a:solidFill>
                <a:srgbClr val="FFFFFF"/>
              </a:solidFill>
              <a:latin typeface="Avenir Next LT Pro"/>
            </a:endParaRPr>
          </a:p>
          <a:p>
            <a:pPr marL="0" indent="0">
              <a:buNone/>
            </a:pPr>
            <a:r>
              <a:rPr lang="cs-CZ" dirty="0">
                <a:solidFill>
                  <a:srgbClr val="FFFFFF"/>
                </a:solidFill>
                <a:latin typeface="Avenir Next LT Pro"/>
              </a:rPr>
              <a:t>4. Musí mít výstup - </a:t>
            </a:r>
            <a:r>
              <a:rPr lang="cs-CZ" b="1" dirty="0">
                <a:solidFill>
                  <a:srgbClr val="FFFFFF"/>
                </a:solidFill>
                <a:latin typeface="Avenir Next LT Pro"/>
              </a:rPr>
              <a:t>resultativnost</a:t>
            </a:r>
            <a:br>
              <a:rPr lang="cs-CZ" b="1" dirty="0">
                <a:latin typeface="Avenir Next LT Pro"/>
              </a:rPr>
            </a:br>
            <a:r>
              <a:rPr lang="cs-CZ" b="1" dirty="0">
                <a:solidFill>
                  <a:srgbClr val="FFFFFF"/>
                </a:solidFill>
                <a:latin typeface="Avenir Next LT Pro"/>
              </a:rPr>
              <a:t> Algoritmus musí mít alespoň jeden výstup, který je odpovědí na problém, který algoritmus řeší.</a:t>
            </a:r>
            <a:endParaRPr lang="cs-CZ" dirty="0">
              <a:solidFill>
                <a:srgbClr val="FFFFFF"/>
              </a:solidFill>
              <a:latin typeface="Avenir Next LT Pro"/>
            </a:endParaRPr>
          </a:p>
          <a:p>
            <a:pPr marL="0" indent="0">
              <a:buNone/>
            </a:pPr>
            <a:r>
              <a:rPr lang="cs-CZ" dirty="0">
                <a:solidFill>
                  <a:srgbClr val="FFFFFF"/>
                </a:solidFill>
                <a:latin typeface="Avenir Next LT Pro"/>
              </a:rPr>
              <a:t>5. Musí se skládat z konečného počtu jednoduchých kroků – </a:t>
            </a:r>
            <a:r>
              <a:rPr lang="cs-CZ" b="1" dirty="0">
                <a:solidFill>
                  <a:srgbClr val="FFFFFF"/>
                </a:solidFill>
                <a:latin typeface="Avenir Next LT Pro"/>
              </a:rPr>
              <a:t>elementárnost</a:t>
            </a:r>
            <a:r>
              <a:rPr lang="cs-CZ" dirty="0">
                <a:solidFill>
                  <a:srgbClr val="FFFFFF"/>
                </a:solidFill>
                <a:latin typeface="Avenir Next LT Pro"/>
              </a:rPr>
              <a:t> [2]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2625841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4" descr="Obsah obrázku talíř, jídlo, stůl, interiér&#10;&#10;Popis se vygeneroval automaticky.">
            <a:extLst>
              <a:ext uri="{FF2B5EF4-FFF2-40B4-BE49-F238E27FC236}">
                <a16:creationId xmlns:a16="http://schemas.microsoft.com/office/drawing/2014/main" id="{C1F8EBA8-26C7-46A1-B295-8C42C404DF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02906" y="3551468"/>
            <a:ext cx="3456972" cy="2417237"/>
          </a:xfrm>
          <a:prstGeom prst="rect">
            <a:avLst/>
          </a:prstGeom>
        </p:spPr>
      </p:pic>
      <p:pic>
        <p:nvPicPr>
          <p:cNvPr id="5" name="Obrázek 5" descr="Obsah obrázku jídlo, talíř, těstoviny&#10;&#10;Popis se vygeneroval automaticky.">
            <a:extLst>
              <a:ext uri="{FF2B5EF4-FFF2-40B4-BE49-F238E27FC236}">
                <a16:creationId xmlns:a16="http://schemas.microsoft.com/office/drawing/2014/main" id="{371D12DF-0A61-4A36-A2D7-D91C2F3025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02906" y="490821"/>
            <a:ext cx="3456971" cy="2596864"/>
          </a:xfrm>
          <a:prstGeom prst="rect">
            <a:avLst/>
          </a:prstGeom>
        </p:spPr>
      </p:pic>
      <p:pic>
        <p:nvPicPr>
          <p:cNvPr id="6" name="Obrázek 6">
            <a:extLst>
              <a:ext uri="{FF2B5EF4-FFF2-40B4-BE49-F238E27FC236}">
                <a16:creationId xmlns:a16="http://schemas.microsoft.com/office/drawing/2014/main" id="{F1F4BA8E-9FA4-4E04-886D-E863F46738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6350" y="416689"/>
            <a:ext cx="2560969" cy="5879939"/>
          </a:xfrm>
          <a:prstGeom prst="rect">
            <a:avLst/>
          </a:prstGeom>
        </p:spPr>
      </p:pic>
      <p:pic>
        <p:nvPicPr>
          <p:cNvPr id="7" name="Obrázek 7" descr="Obsah obrázku text&#10;&#10;Popis se vygeneroval automaticky.">
            <a:extLst>
              <a:ext uri="{FF2B5EF4-FFF2-40B4-BE49-F238E27FC236}">
                <a16:creationId xmlns:a16="http://schemas.microsoft.com/office/drawing/2014/main" id="{C1A6CAC5-4B09-4875-A790-8E14EDB6057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46070" y="1581768"/>
            <a:ext cx="4932744" cy="3549781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290FCA42-B5D3-4C22-82DB-F06503AA9B27}"/>
              </a:ext>
            </a:extLst>
          </p:cNvPr>
          <p:cNvSpPr txBox="1">
            <a:spLocks/>
          </p:cNvSpPr>
          <p:nvPr/>
        </p:nvSpPr>
        <p:spPr>
          <a:xfrm>
            <a:off x="11703604" y="2515612"/>
            <a:ext cx="916329" cy="92068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800" dirty="0"/>
              <a:t>[5]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1FBEFD3B-37FF-425C-8A5E-350874B309DF}"/>
              </a:ext>
            </a:extLst>
          </p:cNvPr>
          <p:cNvSpPr txBox="1">
            <a:spLocks/>
          </p:cNvSpPr>
          <p:nvPr/>
        </p:nvSpPr>
        <p:spPr>
          <a:xfrm>
            <a:off x="11751831" y="5380346"/>
            <a:ext cx="916329" cy="92068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800" dirty="0"/>
              <a:t>[6]</a:t>
            </a:r>
          </a:p>
        </p:txBody>
      </p:sp>
      <p:cxnSp>
        <p:nvCxnSpPr>
          <p:cNvPr id="17" name="Přímá spojnice se šipkou 16">
            <a:extLst>
              <a:ext uri="{FF2B5EF4-FFF2-40B4-BE49-F238E27FC236}">
                <a16:creationId xmlns:a16="http://schemas.microsoft.com/office/drawing/2014/main" id="{4C57131E-C8FF-4CE0-88BD-E87B144489C5}"/>
              </a:ext>
            </a:extLst>
          </p:cNvPr>
          <p:cNvCxnSpPr/>
          <p:nvPr/>
        </p:nvCxnSpPr>
        <p:spPr>
          <a:xfrm flipV="1">
            <a:off x="2170615" y="3369556"/>
            <a:ext cx="924044" cy="193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8" name="Přímá spojnice se šipkou 17">
            <a:extLst>
              <a:ext uri="{FF2B5EF4-FFF2-40B4-BE49-F238E27FC236}">
                <a16:creationId xmlns:a16="http://schemas.microsoft.com/office/drawing/2014/main" id="{50EEB398-1F36-421D-A13C-0F4D6D14869C}"/>
              </a:ext>
            </a:extLst>
          </p:cNvPr>
          <p:cNvCxnSpPr>
            <a:cxnSpLocks/>
          </p:cNvCxnSpPr>
          <p:nvPr/>
        </p:nvCxnSpPr>
        <p:spPr>
          <a:xfrm flipV="1">
            <a:off x="7398513" y="2800467"/>
            <a:ext cx="1763207" cy="464918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9" name="Přímá spojnice se šipkou 18">
            <a:extLst>
              <a:ext uri="{FF2B5EF4-FFF2-40B4-BE49-F238E27FC236}">
                <a16:creationId xmlns:a16="http://schemas.microsoft.com/office/drawing/2014/main" id="{8B12E9DF-4CCD-498C-ADA7-8912B3A16CC0}"/>
              </a:ext>
            </a:extLst>
          </p:cNvPr>
          <p:cNvCxnSpPr>
            <a:cxnSpLocks/>
          </p:cNvCxnSpPr>
          <p:nvPr/>
        </p:nvCxnSpPr>
        <p:spPr>
          <a:xfrm>
            <a:off x="7409046" y="3271539"/>
            <a:ext cx="1463308" cy="715333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175439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821516-F8BB-4911-8480-927442BBDC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Vlastnosti algoritmu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42BB24-99BA-49F2-9C99-E7AAE0C6BF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0" y="2205318"/>
            <a:ext cx="10668000" cy="3818083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cs-CZ" dirty="0">
                <a:solidFill>
                  <a:srgbClr val="FFFFFF"/>
                </a:solidFill>
                <a:latin typeface="Avenir Next LT Pro"/>
              </a:rPr>
              <a:t>Z uvedených vlastností tedy vyplývá, že recepty na přípravu pokrmů, nejsou v pravém slova smyslu algoritmy, proč?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01592340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821516-F8BB-4911-8480-927442BBDC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Vlastnosti algoritmu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42BB24-99BA-49F2-9C99-E7AAE0C6BF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0" y="2205318"/>
            <a:ext cx="10668000" cy="3596235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cs-CZ" dirty="0">
                <a:solidFill>
                  <a:srgbClr val="FFFFFF"/>
                </a:solidFill>
                <a:latin typeface="Avenir Next LT Pro"/>
              </a:rPr>
              <a:t>Recepty na přípravu pokrmů, nejsou v pravém slova smyslu algoritmy, jelikož na kvalitu výsledného pokrmu má velký vliv člověk, který daný pokrm připravuje</a:t>
            </a:r>
            <a:endParaRPr lang="cs-CZ" dirty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51211856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821516-F8BB-4911-8480-927442BBDC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Vlastnosti algoritmu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42BB24-99BA-49F2-9C99-E7AAE0C6BF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0" y="2205318"/>
            <a:ext cx="10668000" cy="3818083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cs-CZ" dirty="0">
                <a:solidFill>
                  <a:srgbClr val="FFFFFF"/>
                </a:solidFill>
                <a:latin typeface="Avenir Next LT Pro"/>
              </a:rPr>
              <a:t>Od každého kuchaře bude jídlo chutnat lehce jinak, to se u algoritmu nemůže stát </a:t>
            </a:r>
            <a:endParaRPr lang="cs-CZ" dirty="0">
              <a:solidFill>
                <a:srgbClr val="FFFFFF">
                  <a:alpha val="70000"/>
                </a:srgbClr>
              </a:solidFill>
              <a:latin typeface="Avenir Next LT Pro"/>
            </a:endParaRPr>
          </a:p>
          <a:p>
            <a:r>
              <a:rPr lang="cs-CZ" dirty="0">
                <a:solidFill>
                  <a:srgbClr val="FFFFFF"/>
                </a:solidFill>
                <a:latin typeface="Avenir Next LT Pro"/>
              </a:rPr>
              <a:t>Pokud se algoritmus provede korektně, tak při určitých vstupních datech budou výstupní data stejná, ať už algoritmus prováděl kdokoliv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0911832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" name="Rectangle 7">
            <a:extLst>
              <a:ext uri="{FF2B5EF4-FFF2-40B4-BE49-F238E27FC236}">
                <a16:creationId xmlns:a16="http://schemas.microsoft.com/office/drawing/2014/main" id="{987A0FBA-CC04-4256-A8EB-BB3C543E98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reeform: Shape 9">
            <a:extLst>
              <a:ext uri="{FF2B5EF4-FFF2-40B4-BE49-F238E27FC236}">
                <a16:creationId xmlns:a16="http://schemas.microsoft.com/office/drawing/2014/main" id="{605804E6-08AA-49E9-AD30-149FDD3DD4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43802" y="832508"/>
            <a:ext cx="4448352" cy="6025492"/>
          </a:xfrm>
          <a:custGeom>
            <a:avLst/>
            <a:gdLst>
              <a:gd name="connsiteX0" fmla="*/ 3173139 w 4448352"/>
              <a:gd name="connsiteY0" fmla="*/ 74 h 6025492"/>
              <a:gd name="connsiteX1" fmla="*/ 3840337 w 4448352"/>
              <a:gd name="connsiteY1" fmla="*/ 136997 h 6025492"/>
              <a:gd name="connsiteX2" fmla="*/ 4400480 w 4448352"/>
              <a:gd name="connsiteY2" fmla="*/ 1061406 h 6025492"/>
              <a:gd name="connsiteX3" fmla="*/ 3812207 w 4448352"/>
              <a:gd name="connsiteY3" fmla="*/ 2268177 h 6025492"/>
              <a:gd name="connsiteX4" fmla="*/ 2566852 w 4448352"/>
              <a:gd name="connsiteY4" fmla="*/ 4362395 h 6025492"/>
              <a:gd name="connsiteX5" fmla="*/ 1381603 w 4448352"/>
              <a:gd name="connsiteY5" fmla="*/ 6002073 h 6025492"/>
              <a:gd name="connsiteX6" fmla="*/ 1358105 w 4448352"/>
              <a:gd name="connsiteY6" fmla="*/ 6025492 h 6025492"/>
              <a:gd name="connsiteX7" fmla="*/ 147593 w 4448352"/>
              <a:gd name="connsiteY7" fmla="*/ 6025492 h 6025492"/>
              <a:gd name="connsiteX8" fmla="*/ 135095 w 4448352"/>
              <a:gd name="connsiteY8" fmla="*/ 5970139 h 6025492"/>
              <a:gd name="connsiteX9" fmla="*/ 989 w 4448352"/>
              <a:gd name="connsiteY9" fmla="*/ 3558990 h 6025492"/>
              <a:gd name="connsiteX10" fmla="*/ 134613 w 4448352"/>
              <a:gd name="connsiteY10" fmla="*/ 2769335 h 6025492"/>
              <a:gd name="connsiteX11" fmla="*/ 812398 w 4448352"/>
              <a:gd name="connsiteY11" fmla="*/ 1669996 h 6025492"/>
              <a:gd name="connsiteX12" fmla="*/ 1830565 w 4448352"/>
              <a:gd name="connsiteY12" fmla="*/ 638164 h 6025492"/>
              <a:gd name="connsiteX13" fmla="*/ 3173139 w 4448352"/>
              <a:gd name="connsiteY13" fmla="*/ 74 h 60254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4448352" h="6025492">
                <a:moveTo>
                  <a:pt x="3173139" y="74"/>
                </a:moveTo>
                <a:cubicBezTo>
                  <a:pt x="3404376" y="2427"/>
                  <a:pt x="3621702" y="61078"/>
                  <a:pt x="3840337" y="136997"/>
                </a:cubicBezTo>
                <a:cubicBezTo>
                  <a:pt x="4230681" y="272614"/>
                  <a:pt x="4578505" y="404218"/>
                  <a:pt x="4400480" y="1061406"/>
                </a:cubicBezTo>
                <a:cubicBezTo>
                  <a:pt x="4294008" y="1454598"/>
                  <a:pt x="4050152" y="1868133"/>
                  <a:pt x="3812207" y="2268177"/>
                </a:cubicBezTo>
                <a:cubicBezTo>
                  <a:pt x="3397090" y="2966250"/>
                  <a:pt x="2981970" y="3664324"/>
                  <a:pt x="2566852" y="4362395"/>
                </a:cubicBezTo>
                <a:cubicBezTo>
                  <a:pt x="2261941" y="4875091"/>
                  <a:pt x="1813643" y="5542665"/>
                  <a:pt x="1381603" y="6002073"/>
                </a:cubicBezTo>
                <a:lnTo>
                  <a:pt x="1358105" y="6025492"/>
                </a:lnTo>
                <a:lnTo>
                  <a:pt x="147593" y="6025492"/>
                </a:lnTo>
                <a:lnTo>
                  <a:pt x="135095" y="5970139"/>
                </a:lnTo>
                <a:cubicBezTo>
                  <a:pt x="3334" y="5264474"/>
                  <a:pt x="25734" y="4338079"/>
                  <a:pt x="989" y="3558990"/>
                </a:cubicBezTo>
                <a:cubicBezTo>
                  <a:pt x="-7696" y="3286585"/>
                  <a:pt x="41149" y="3024098"/>
                  <a:pt x="134613" y="2769335"/>
                </a:cubicBezTo>
                <a:cubicBezTo>
                  <a:pt x="274734" y="2387350"/>
                  <a:pt x="515201" y="2023048"/>
                  <a:pt x="812398" y="1669996"/>
                </a:cubicBezTo>
                <a:cubicBezTo>
                  <a:pt x="1109596" y="1316945"/>
                  <a:pt x="1463524" y="975145"/>
                  <a:pt x="1830565" y="638164"/>
                </a:cubicBezTo>
                <a:cubicBezTo>
                  <a:pt x="2363706" y="148617"/>
                  <a:pt x="2787743" y="-3847"/>
                  <a:pt x="3173139" y="74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Freeform: Shape 11">
            <a:extLst>
              <a:ext uri="{FF2B5EF4-FFF2-40B4-BE49-F238E27FC236}">
                <a16:creationId xmlns:a16="http://schemas.microsoft.com/office/drawing/2014/main" id="{424ECFA8-BE37-446C-B1BD-88D2981B6F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8197" y="533400"/>
            <a:ext cx="5085498" cy="6329048"/>
          </a:xfrm>
          <a:custGeom>
            <a:avLst/>
            <a:gdLst>
              <a:gd name="connsiteX0" fmla="*/ 3173139 w 4448352"/>
              <a:gd name="connsiteY0" fmla="*/ 74 h 6025492"/>
              <a:gd name="connsiteX1" fmla="*/ 3840337 w 4448352"/>
              <a:gd name="connsiteY1" fmla="*/ 136997 h 6025492"/>
              <a:gd name="connsiteX2" fmla="*/ 4400480 w 4448352"/>
              <a:gd name="connsiteY2" fmla="*/ 1061406 h 6025492"/>
              <a:gd name="connsiteX3" fmla="*/ 3812207 w 4448352"/>
              <a:gd name="connsiteY3" fmla="*/ 2268177 h 6025492"/>
              <a:gd name="connsiteX4" fmla="*/ 2566852 w 4448352"/>
              <a:gd name="connsiteY4" fmla="*/ 4362395 h 6025492"/>
              <a:gd name="connsiteX5" fmla="*/ 1381603 w 4448352"/>
              <a:gd name="connsiteY5" fmla="*/ 6002073 h 6025492"/>
              <a:gd name="connsiteX6" fmla="*/ 1358105 w 4448352"/>
              <a:gd name="connsiteY6" fmla="*/ 6025492 h 6025492"/>
              <a:gd name="connsiteX7" fmla="*/ 147593 w 4448352"/>
              <a:gd name="connsiteY7" fmla="*/ 6025492 h 6025492"/>
              <a:gd name="connsiteX8" fmla="*/ 135095 w 4448352"/>
              <a:gd name="connsiteY8" fmla="*/ 5970139 h 6025492"/>
              <a:gd name="connsiteX9" fmla="*/ 989 w 4448352"/>
              <a:gd name="connsiteY9" fmla="*/ 3558990 h 6025492"/>
              <a:gd name="connsiteX10" fmla="*/ 134613 w 4448352"/>
              <a:gd name="connsiteY10" fmla="*/ 2769335 h 6025492"/>
              <a:gd name="connsiteX11" fmla="*/ 812398 w 4448352"/>
              <a:gd name="connsiteY11" fmla="*/ 1669996 h 6025492"/>
              <a:gd name="connsiteX12" fmla="*/ 1830565 w 4448352"/>
              <a:gd name="connsiteY12" fmla="*/ 638164 h 6025492"/>
              <a:gd name="connsiteX13" fmla="*/ 3173139 w 4448352"/>
              <a:gd name="connsiteY13" fmla="*/ 74 h 6025492"/>
              <a:gd name="connsiteX0" fmla="*/ 147593 w 4448352"/>
              <a:gd name="connsiteY0" fmla="*/ 6025492 h 6112608"/>
              <a:gd name="connsiteX1" fmla="*/ 135095 w 4448352"/>
              <a:gd name="connsiteY1" fmla="*/ 5970139 h 6112608"/>
              <a:gd name="connsiteX2" fmla="*/ 989 w 4448352"/>
              <a:gd name="connsiteY2" fmla="*/ 3558990 h 6112608"/>
              <a:gd name="connsiteX3" fmla="*/ 134613 w 4448352"/>
              <a:gd name="connsiteY3" fmla="*/ 2769335 h 6112608"/>
              <a:gd name="connsiteX4" fmla="*/ 812398 w 4448352"/>
              <a:gd name="connsiteY4" fmla="*/ 1669996 h 6112608"/>
              <a:gd name="connsiteX5" fmla="*/ 1830565 w 4448352"/>
              <a:gd name="connsiteY5" fmla="*/ 638164 h 6112608"/>
              <a:gd name="connsiteX6" fmla="*/ 3173139 w 4448352"/>
              <a:gd name="connsiteY6" fmla="*/ 74 h 6112608"/>
              <a:gd name="connsiteX7" fmla="*/ 3840337 w 4448352"/>
              <a:gd name="connsiteY7" fmla="*/ 136997 h 6112608"/>
              <a:gd name="connsiteX8" fmla="*/ 4400480 w 4448352"/>
              <a:gd name="connsiteY8" fmla="*/ 1061406 h 6112608"/>
              <a:gd name="connsiteX9" fmla="*/ 3812207 w 4448352"/>
              <a:gd name="connsiteY9" fmla="*/ 2268177 h 6112608"/>
              <a:gd name="connsiteX10" fmla="*/ 2566852 w 4448352"/>
              <a:gd name="connsiteY10" fmla="*/ 4362395 h 6112608"/>
              <a:gd name="connsiteX11" fmla="*/ 1381603 w 4448352"/>
              <a:gd name="connsiteY11" fmla="*/ 6002073 h 6112608"/>
              <a:gd name="connsiteX12" fmla="*/ 1457187 w 4448352"/>
              <a:gd name="connsiteY12" fmla="*/ 6112608 h 6112608"/>
              <a:gd name="connsiteX0" fmla="*/ 147593 w 4448352"/>
              <a:gd name="connsiteY0" fmla="*/ 6025492 h 6025492"/>
              <a:gd name="connsiteX1" fmla="*/ 135095 w 4448352"/>
              <a:gd name="connsiteY1" fmla="*/ 5970139 h 6025492"/>
              <a:gd name="connsiteX2" fmla="*/ 989 w 4448352"/>
              <a:gd name="connsiteY2" fmla="*/ 3558990 h 6025492"/>
              <a:gd name="connsiteX3" fmla="*/ 134613 w 4448352"/>
              <a:gd name="connsiteY3" fmla="*/ 2769335 h 6025492"/>
              <a:gd name="connsiteX4" fmla="*/ 812398 w 4448352"/>
              <a:gd name="connsiteY4" fmla="*/ 1669996 h 6025492"/>
              <a:gd name="connsiteX5" fmla="*/ 1830565 w 4448352"/>
              <a:gd name="connsiteY5" fmla="*/ 638164 h 6025492"/>
              <a:gd name="connsiteX6" fmla="*/ 3173139 w 4448352"/>
              <a:gd name="connsiteY6" fmla="*/ 74 h 6025492"/>
              <a:gd name="connsiteX7" fmla="*/ 3840337 w 4448352"/>
              <a:gd name="connsiteY7" fmla="*/ 136997 h 6025492"/>
              <a:gd name="connsiteX8" fmla="*/ 4400480 w 4448352"/>
              <a:gd name="connsiteY8" fmla="*/ 1061406 h 6025492"/>
              <a:gd name="connsiteX9" fmla="*/ 3812207 w 4448352"/>
              <a:gd name="connsiteY9" fmla="*/ 2268177 h 6025492"/>
              <a:gd name="connsiteX10" fmla="*/ 2566852 w 4448352"/>
              <a:gd name="connsiteY10" fmla="*/ 4362395 h 6025492"/>
              <a:gd name="connsiteX11" fmla="*/ 1381603 w 4448352"/>
              <a:gd name="connsiteY11" fmla="*/ 6002073 h 6025492"/>
              <a:gd name="connsiteX0" fmla="*/ 147593 w 4448352"/>
              <a:gd name="connsiteY0" fmla="*/ 6025492 h 6029730"/>
              <a:gd name="connsiteX1" fmla="*/ 135095 w 4448352"/>
              <a:gd name="connsiteY1" fmla="*/ 5970139 h 6029730"/>
              <a:gd name="connsiteX2" fmla="*/ 989 w 4448352"/>
              <a:gd name="connsiteY2" fmla="*/ 3558990 h 6029730"/>
              <a:gd name="connsiteX3" fmla="*/ 134613 w 4448352"/>
              <a:gd name="connsiteY3" fmla="*/ 2769335 h 6029730"/>
              <a:gd name="connsiteX4" fmla="*/ 812398 w 4448352"/>
              <a:gd name="connsiteY4" fmla="*/ 1669996 h 6029730"/>
              <a:gd name="connsiteX5" fmla="*/ 1830565 w 4448352"/>
              <a:gd name="connsiteY5" fmla="*/ 638164 h 6029730"/>
              <a:gd name="connsiteX6" fmla="*/ 3173139 w 4448352"/>
              <a:gd name="connsiteY6" fmla="*/ 74 h 6029730"/>
              <a:gd name="connsiteX7" fmla="*/ 3840337 w 4448352"/>
              <a:gd name="connsiteY7" fmla="*/ 136997 h 6029730"/>
              <a:gd name="connsiteX8" fmla="*/ 4400480 w 4448352"/>
              <a:gd name="connsiteY8" fmla="*/ 1061406 h 6029730"/>
              <a:gd name="connsiteX9" fmla="*/ 3812207 w 4448352"/>
              <a:gd name="connsiteY9" fmla="*/ 2268177 h 6029730"/>
              <a:gd name="connsiteX10" fmla="*/ 2566852 w 4448352"/>
              <a:gd name="connsiteY10" fmla="*/ 4362395 h 6029730"/>
              <a:gd name="connsiteX11" fmla="*/ 1397330 w 4448352"/>
              <a:gd name="connsiteY11" fmla="*/ 6029730 h 60297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448352" h="6029730">
                <a:moveTo>
                  <a:pt x="147593" y="6025492"/>
                </a:moveTo>
                <a:lnTo>
                  <a:pt x="135095" y="5970139"/>
                </a:lnTo>
                <a:cubicBezTo>
                  <a:pt x="3334" y="5264474"/>
                  <a:pt x="25734" y="4338079"/>
                  <a:pt x="989" y="3558990"/>
                </a:cubicBezTo>
                <a:cubicBezTo>
                  <a:pt x="-7696" y="3286585"/>
                  <a:pt x="41149" y="3024098"/>
                  <a:pt x="134613" y="2769335"/>
                </a:cubicBezTo>
                <a:cubicBezTo>
                  <a:pt x="274734" y="2387350"/>
                  <a:pt x="515201" y="2023048"/>
                  <a:pt x="812398" y="1669996"/>
                </a:cubicBezTo>
                <a:cubicBezTo>
                  <a:pt x="1109596" y="1316945"/>
                  <a:pt x="1463524" y="975145"/>
                  <a:pt x="1830565" y="638164"/>
                </a:cubicBezTo>
                <a:cubicBezTo>
                  <a:pt x="2363706" y="148617"/>
                  <a:pt x="2787743" y="-3847"/>
                  <a:pt x="3173139" y="74"/>
                </a:cubicBezTo>
                <a:cubicBezTo>
                  <a:pt x="3404376" y="2427"/>
                  <a:pt x="3621702" y="61078"/>
                  <a:pt x="3840337" y="136997"/>
                </a:cubicBezTo>
                <a:cubicBezTo>
                  <a:pt x="4230681" y="272614"/>
                  <a:pt x="4578505" y="404218"/>
                  <a:pt x="4400480" y="1061406"/>
                </a:cubicBezTo>
                <a:cubicBezTo>
                  <a:pt x="4294008" y="1454598"/>
                  <a:pt x="4050152" y="1868133"/>
                  <a:pt x="3812207" y="2268177"/>
                </a:cubicBezTo>
                <a:cubicBezTo>
                  <a:pt x="3397089" y="2966250"/>
                  <a:pt x="2969331" y="3735470"/>
                  <a:pt x="2566852" y="4362395"/>
                </a:cubicBezTo>
                <a:cubicBezTo>
                  <a:pt x="2164373" y="4989320"/>
                  <a:pt x="1829370" y="5570322"/>
                  <a:pt x="1397330" y="6029730"/>
                </a:cubicBezTo>
              </a:path>
            </a:pathLst>
          </a:custGeom>
          <a:noFill/>
          <a:ln w="1905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prstClr val="white"/>
              </a:solidFill>
              <a:latin typeface="Avenir Next LT Pro Ligh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D09ECE-B2BD-437B-B565-4C82C52016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29325" y="3048000"/>
            <a:ext cx="5400676" cy="3048001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>
              <a:buNone/>
            </a:pPr>
            <a:r>
              <a:rPr lang="cs-CZ" dirty="0">
                <a:solidFill>
                  <a:srgbClr val="FFFFFF"/>
                </a:solidFill>
                <a:latin typeface="Avenir Next LT Pro"/>
              </a:rPr>
              <a:t>Jak by tedy mohla znít definice algoritmu?</a:t>
            </a:r>
            <a:endParaRPr lang="cs-CZ" dirty="0"/>
          </a:p>
          <a:p>
            <a:endParaRPr lang="cs-CZ" dirty="0"/>
          </a:p>
          <a:p>
            <a:endParaRPr lang="cs-CZ" dirty="0"/>
          </a:p>
          <a:p>
            <a:endParaRPr lang="cs-CZ" dirty="0"/>
          </a:p>
          <a:p>
            <a:endParaRPr lang="cs-CZ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F581C65-F642-4CD8-BD37-A79B69CA72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29324" y="1523990"/>
            <a:ext cx="5400676" cy="1524010"/>
          </a:xfrm>
        </p:spPr>
        <p:txBody>
          <a:bodyPr anchor="t">
            <a:normAutofit/>
          </a:bodyPr>
          <a:lstStyle/>
          <a:p>
            <a:r>
              <a:rPr lang="cs-CZ" dirty="0"/>
              <a:t>Definice algoritmu</a:t>
            </a:r>
          </a:p>
        </p:txBody>
      </p:sp>
    </p:spTree>
    <p:extLst>
      <p:ext uri="{BB962C8B-B14F-4D97-AF65-F5344CB8AC3E}">
        <p14:creationId xmlns:p14="http://schemas.microsoft.com/office/powerpoint/2010/main" val="237699549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" name="Rectangle 7">
            <a:extLst>
              <a:ext uri="{FF2B5EF4-FFF2-40B4-BE49-F238E27FC236}">
                <a16:creationId xmlns:a16="http://schemas.microsoft.com/office/drawing/2014/main" id="{987A0FBA-CC04-4256-A8EB-BB3C543E98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reeform: Shape 9">
            <a:extLst>
              <a:ext uri="{FF2B5EF4-FFF2-40B4-BE49-F238E27FC236}">
                <a16:creationId xmlns:a16="http://schemas.microsoft.com/office/drawing/2014/main" id="{605804E6-08AA-49E9-AD30-149FDD3DD4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43802" y="832508"/>
            <a:ext cx="4448352" cy="6025492"/>
          </a:xfrm>
          <a:custGeom>
            <a:avLst/>
            <a:gdLst>
              <a:gd name="connsiteX0" fmla="*/ 3173139 w 4448352"/>
              <a:gd name="connsiteY0" fmla="*/ 74 h 6025492"/>
              <a:gd name="connsiteX1" fmla="*/ 3840337 w 4448352"/>
              <a:gd name="connsiteY1" fmla="*/ 136997 h 6025492"/>
              <a:gd name="connsiteX2" fmla="*/ 4400480 w 4448352"/>
              <a:gd name="connsiteY2" fmla="*/ 1061406 h 6025492"/>
              <a:gd name="connsiteX3" fmla="*/ 3812207 w 4448352"/>
              <a:gd name="connsiteY3" fmla="*/ 2268177 h 6025492"/>
              <a:gd name="connsiteX4" fmla="*/ 2566852 w 4448352"/>
              <a:gd name="connsiteY4" fmla="*/ 4362395 h 6025492"/>
              <a:gd name="connsiteX5" fmla="*/ 1381603 w 4448352"/>
              <a:gd name="connsiteY5" fmla="*/ 6002073 h 6025492"/>
              <a:gd name="connsiteX6" fmla="*/ 1358105 w 4448352"/>
              <a:gd name="connsiteY6" fmla="*/ 6025492 h 6025492"/>
              <a:gd name="connsiteX7" fmla="*/ 147593 w 4448352"/>
              <a:gd name="connsiteY7" fmla="*/ 6025492 h 6025492"/>
              <a:gd name="connsiteX8" fmla="*/ 135095 w 4448352"/>
              <a:gd name="connsiteY8" fmla="*/ 5970139 h 6025492"/>
              <a:gd name="connsiteX9" fmla="*/ 989 w 4448352"/>
              <a:gd name="connsiteY9" fmla="*/ 3558990 h 6025492"/>
              <a:gd name="connsiteX10" fmla="*/ 134613 w 4448352"/>
              <a:gd name="connsiteY10" fmla="*/ 2769335 h 6025492"/>
              <a:gd name="connsiteX11" fmla="*/ 812398 w 4448352"/>
              <a:gd name="connsiteY11" fmla="*/ 1669996 h 6025492"/>
              <a:gd name="connsiteX12" fmla="*/ 1830565 w 4448352"/>
              <a:gd name="connsiteY12" fmla="*/ 638164 h 6025492"/>
              <a:gd name="connsiteX13" fmla="*/ 3173139 w 4448352"/>
              <a:gd name="connsiteY13" fmla="*/ 74 h 60254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4448352" h="6025492">
                <a:moveTo>
                  <a:pt x="3173139" y="74"/>
                </a:moveTo>
                <a:cubicBezTo>
                  <a:pt x="3404376" y="2427"/>
                  <a:pt x="3621702" y="61078"/>
                  <a:pt x="3840337" y="136997"/>
                </a:cubicBezTo>
                <a:cubicBezTo>
                  <a:pt x="4230681" y="272614"/>
                  <a:pt x="4578505" y="404218"/>
                  <a:pt x="4400480" y="1061406"/>
                </a:cubicBezTo>
                <a:cubicBezTo>
                  <a:pt x="4294008" y="1454598"/>
                  <a:pt x="4050152" y="1868133"/>
                  <a:pt x="3812207" y="2268177"/>
                </a:cubicBezTo>
                <a:cubicBezTo>
                  <a:pt x="3397090" y="2966250"/>
                  <a:pt x="2981970" y="3664324"/>
                  <a:pt x="2566852" y="4362395"/>
                </a:cubicBezTo>
                <a:cubicBezTo>
                  <a:pt x="2261941" y="4875091"/>
                  <a:pt x="1813643" y="5542665"/>
                  <a:pt x="1381603" y="6002073"/>
                </a:cubicBezTo>
                <a:lnTo>
                  <a:pt x="1358105" y="6025492"/>
                </a:lnTo>
                <a:lnTo>
                  <a:pt x="147593" y="6025492"/>
                </a:lnTo>
                <a:lnTo>
                  <a:pt x="135095" y="5970139"/>
                </a:lnTo>
                <a:cubicBezTo>
                  <a:pt x="3334" y="5264474"/>
                  <a:pt x="25734" y="4338079"/>
                  <a:pt x="989" y="3558990"/>
                </a:cubicBezTo>
                <a:cubicBezTo>
                  <a:pt x="-7696" y="3286585"/>
                  <a:pt x="41149" y="3024098"/>
                  <a:pt x="134613" y="2769335"/>
                </a:cubicBezTo>
                <a:cubicBezTo>
                  <a:pt x="274734" y="2387350"/>
                  <a:pt x="515201" y="2023048"/>
                  <a:pt x="812398" y="1669996"/>
                </a:cubicBezTo>
                <a:cubicBezTo>
                  <a:pt x="1109596" y="1316945"/>
                  <a:pt x="1463524" y="975145"/>
                  <a:pt x="1830565" y="638164"/>
                </a:cubicBezTo>
                <a:cubicBezTo>
                  <a:pt x="2363706" y="148617"/>
                  <a:pt x="2787743" y="-3847"/>
                  <a:pt x="3173139" y="74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Freeform: Shape 11">
            <a:extLst>
              <a:ext uri="{FF2B5EF4-FFF2-40B4-BE49-F238E27FC236}">
                <a16:creationId xmlns:a16="http://schemas.microsoft.com/office/drawing/2014/main" id="{424ECFA8-BE37-446C-B1BD-88D2981B6F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8197" y="533400"/>
            <a:ext cx="5085498" cy="6329048"/>
          </a:xfrm>
          <a:custGeom>
            <a:avLst/>
            <a:gdLst>
              <a:gd name="connsiteX0" fmla="*/ 3173139 w 4448352"/>
              <a:gd name="connsiteY0" fmla="*/ 74 h 6025492"/>
              <a:gd name="connsiteX1" fmla="*/ 3840337 w 4448352"/>
              <a:gd name="connsiteY1" fmla="*/ 136997 h 6025492"/>
              <a:gd name="connsiteX2" fmla="*/ 4400480 w 4448352"/>
              <a:gd name="connsiteY2" fmla="*/ 1061406 h 6025492"/>
              <a:gd name="connsiteX3" fmla="*/ 3812207 w 4448352"/>
              <a:gd name="connsiteY3" fmla="*/ 2268177 h 6025492"/>
              <a:gd name="connsiteX4" fmla="*/ 2566852 w 4448352"/>
              <a:gd name="connsiteY4" fmla="*/ 4362395 h 6025492"/>
              <a:gd name="connsiteX5" fmla="*/ 1381603 w 4448352"/>
              <a:gd name="connsiteY5" fmla="*/ 6002073 h 6025492"/>
              <a:gd name="connsiteX6" fmla="*/ 1358105 w 4448352"/>
              <a:gd name="connsiteY6" fmla="*/ 6025492 h 6025492"/>
              <a:gd name="connsiteX7" fmla="*/ 147593 w 4448352"/>
              <a:gd name="connsiteY7" fmla="*/ 6025492 h 6025492"/>
              <a:gd name="connsiteX8" fmla="*/ 135095 w 4448352"/>
              <a:gd name="connsiteY8" fmla="*/ 5970139 h 6025492"/>
              <a:gd name="connsiteX9" fmla="*/ 989 w 4448352"/>
              <a:gd name="connsiteY9" fmla="*/ 3558990 h 6025492"/>
              <a:gd name="connsiteX10" fmla="*/ 134613 w 4448352"/>
              <a:gd name="connsiteY10" fmla="*/ 2769335 h 6025492"/>
              <a:gd name="connsiteX11" fmla="*/ 812398 w 4448352"/>
              <a:gd name="connsiteY11" fmla="*/ 1669996 h 6025492"/>
              <a:gd name="connsiteX12" fmla="*/ 1830565 w 4448352"/>
              <a:gd name="connsiteY12" fmla="*/ 638164 h 6025492"/>
              <a:gd name="connsiteX13" fmla="*/ 3173139 w 4448352"/>
              <a:gd name="connsiteY13" fmla="*/ 74 h 6025492"/>
              <a:gd name="connsiteX0" fmla="*/ 147593 w 4448352"/>
              <a:gd name="connsiteY0" fmla="*/ 6025492 h 6112608"/>
              <a:gd name="connsiteX1" fmla="*/ 135095 w 4448352"/>
              <a:gd name="connsiteY1" fmla="*/ 5970139 h 6112608"/>
              <a:gd name="connsiteX2" fmla="*/ 989 w 4448352"/>
              <a:gd name="connsiteY2" fmla="*/ 3558990 h 6112608"/>
              <a:gd name="connsiteX3" fmla="*/ 134613 w 4448352"/>
              <a:gd name="connsiteY3" fmla="*/ 2769335 h 6112608"/>
              <a:gd name="connsiteX4" fmla="*/ 812398 w 4448352"/>
              <a:gd name="connsiteY4" fmla="*/ 1669996 h 6112608"/>
              <a:gd name="connsiteX5" fmla="*/ 1830565 w 4448352"/>
              <a:gd name="connsiteY5" fmla="*/ 638164 h 6112608"/>
              <a:gd name="connsiteX6" fmla="*/ 3173139 w 4448352"/>
              <a:gd name="connsiteY6" fmla="*/ 74 h 6112608"/>
              <a:gd name="connsiteX7" fmla="*/ 3840337 w 4448352"/>
              <a:gd name="connsiteY7" fmla="*/ 136997 h 6112608"/>
              <a:gd name="connsiteX8" fmla="*/ 4400480 w 4448352"/>
              <a:gd name="connsiteY8" fmla="*/ 1061406 h 6112608"/>
              <a:gd name="connsiteX9" fmla="*/ 3812207 w 4448352"/>
              <a:gd name="connsiteY9" fmla="*/ 2268177 h 6112608"/>
              <a:gd name="connsiteX10" fmla="*/ 2566852 w 4448352"/>
              <a:gd name="connsiteY10" fmla="*/ 4362395 h 6112608"/>
              <a:gd name="connsiteX11" fmla="*/ 1381603 w 4448352"/>
              <a:gd name="connsiteY11" fmla="*/ 6002073 h 6112608"/>
              <a:gd name="connsiteX12" fmla="*/ 1457187 w 4448352"/>
              <a:gd name="connsiteY12" fmla="*/ 6112608 h 6112608"/>
              <a:gd name="connsiteX0" fmla="*/ 147593 w 4448352"/>
              <a:gd name="connsiteY0" fmla="*/ 6025492 h 6025492"/>
              <a:gd name="connsiteX1" fmla="*/ 135095 w 4448352"/>
              <a:gd name="connsiteY1" fmla="*/ 5970139 h 6025492"/>
              <a:gd name="connsiteX2" fmla="*/ 989 w 4448352"/>
              <a:gd name="connsiteY2" fmla="*/ 3558990 h 6025492"/>
              <a:gd name="connsiteX3" fmla="*/ 134613 w 4448352"/>
              <a:gd name="connsiteY3" fmla="*/ 2769335 h 6025492"/>
              <a:gd name="connsiteX4" fmla="*/ 812398 w 4448352"/>
              <a:gd name="connsiteY4" fmla="*/ 1669996 h 6025492"/>
              <a:gd name="connsiteX5" fmla="*/ 1830565 w 4448352"/>
              <a:gd name="connsiteY5" fmla="*/ 638164 h 6025492"/>
              <a:gd name="connsiteX6" fmla="*/ 3173139 w 4448352"/>
              <a:gd name="connsiteY6" fmla="*/ 74 h 6025492"/>
              <a:gd name="connsiteX7" fmla="*/ 3840337 w 4448352"/>
              <a:gd name="connsiteY7" fmla="*/ 136997 h 6025492"/>
              <a:gd name="connsiteX8" fmla="*/ 4400480 w 4448352"/>
              <a:gd name="connsiteY8" fmla="*/ 1061406 h 6025492"/>
              <a:gd name="connsiteX9" fmla="*/ 3812207 w 4448352"/>
              <a:gd name="connsiteY9" fmla="*/ 2268177 h 6025492"/>
              <a:gd name="connsiteX10" fmla="*/ 2566852 w 4448352"/>
              <a:gd name="connsiteY10" fmla="*/ 4362395 h 6025492"/>
              <a:gd name="connsiteX11" fmla="*/ 1381603 w 4448352"/>
              <a:gd name="connsiteY11" fmla="*/ 6002073 h 6025492"/>
              <a:gd name="connsiteX0" fmla="*/ 147593 w 4448352"/>
              <a:gd name="connsiteY0" fmla="*/ 6025492 h 6029730"/>
              <a:gd name="connsiteX1" fmla="*/ 135095 w 4448352"/>
              <a:gd name="connsiteY1" fmla="*/ 5970139 h 6029730"/>
              <a:gd name="connsiteX2" fmla="*/ 989 w 4448352"/>
              <a:gd name="connsiteY2" fmla="*/ 3558990 h 6029730"/>
              <a:gd name="connsiteX3" fmla="*/ 134613 w 4448352"/>
              <a:gd name="connsiteY3" fmla="*/ 2769335 h 6029730"/>
              <a:gd name="connsiteX4" fmla="*/ 812398 w 4448352"/>
              <a:gd name="connsiteY4" fmla="*/ 1669996 h 6029730"/>
              <a:gd name="connsiteX5" fmla="*/ 1830565 w 4448352"/>
              <a:gd name="connsiteY5" fmla="*/ 638164 h 6029730"/>
              <a:gd name="connsiteX6" fmla="*/ 3173139 w 4448352"/>
              <a:gd name="connsiteY6" fmla="*/ 74 h 6029730"/>
              <a:gd name="connsiteX7" fmla="*/ 3840337 w 4448352"/>
              <a:gd name="connsiteY7" fmla="*/ 136997 h 6029730"/>
              <a:gd name="connsiteX8" fmla="*/ 4400480 w 4448352"/>
              <a:gd name="connsiteY8" fmla="*/ 1061406 h 6029730"/>
              <a:gd name="connsiteX9" fmla="*/ 3812207 w 4448352"/>
              <a:gd name="connsiteY9" fmla="*/ 2268177 h 6029730"/>
              <a:gd name="connsiteX10" fmla="*/ 2566852 w 4448352"/>
              <a:gd name="connsiteY10" fmla="*/ 4362395 h 6029730"/>
              <a:gd name="connsiteX11" fmla="*/ 1397330 w 4448352"/>
              <a:gd name="connsiteY11" fmla="*/ 6029730 h 60297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448352" h="6029730">
                <a:moveTo>
                  <a:pt x="147593" y="6025492"/>
                </a:moveTo>
                <a:lnTo>
                  <a:pt x="135095" y="5970139"/>
                </a:lnTo>
                <a:cubicBezTo>
                  <a:pt x="3334" y="5264474"/>
                  <a:pt x="25734" y="4338079"/>
                  <a:pt x="989" y="3558990"/>
                </a:cubicBezTo>
                <a:cubicBezTo>
                  <a:pt x="-7696" y="3286585"/>
                  <a:pt x="41149" y="3024098"/>
                  <a:pt x="134613" y="2769335"/>
                </a:cubicBezTo>
                <a:cubicBezTo>
                  <a:pt x="274734" y="2387350"/>
                  <a:pt x="515201" y="2023048"/>
                  <a:pt x="812398" y="1669996"/>
                </a:cubicBezTo>
                <a:cubicBezTo>
                  <a:pt x="1109596" y="1316945"/>
                  <a:pt x="1463524" y="975145"/>
                  <a:pt x="1830565" y="638164"/>
                </a:cubicBezTo>
                <a:cubicBezTo>
                  <a:pt x="2363706" y="148617"/>
                  <a:pt x="2787743" y="-3847"/>
                  <a:pt x="3173139" y="74"/>
                </a:cubicBezTo>
                <a:cubicBezTo>
                  <a:pt x="3404376" y="2427"/>
                  <a:pt x="3621702" y="61078"/>
                  <a:pt x="3840337" y="136997"/>
                </a:cubicBezTo>
                <a:cubicBezTo>
                  <a:pt x="4230681" y="272614"/>
                  <a:pt x="4578505" y="404218"/>
                  <a:pt x="4400480" y="1061406"/>
                </a:cubicBezTo>
                <a:cubicBezTo>
                  <a:pt x="4294008" y="1454598"/>
                  <a:pt x="4050152" y="1868133"/>
                  <a:pt x="3812207" y="2268177"/>
                </a:cubicBezTo>
                <a:cubicBezTo>
                  <a:pt x="3397089" y="2966250"/>
                  <a:pt x="2969331" y="3735470"/>
                  <a:pt x="2566852" y="4362395"/>
                </a:cubicBezTo>
                <a:cubicBezTo>
                  <a:pt x="2164373" y="4989320"/>
                  <a:pt x="1829370" y="5570322"/>
                  <a:pt x="1397330" y="6029730"/>
                </a:cubicBezTo>
              </a:path>
            </a:pathLst>
          </a:custGeom>
          <a:noFill/>
          <a:ln w="1905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prstClr val="white"/>
              </a:solidFill>
              <a:latin typeface="Avenir Next LT Pro Ligh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D09ECE-B2BD-437B-B565-4C82C52016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29325" y="3048000"/>
            <a:ext cx="5400676" cy="3048001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cs-CZ" dirty="0">
                <a:solidFill>
                  <a:srgbClr val="FFFFFF"/>
                </a:solidFill>
                <a:latin typeface="Avenir Next LT Pro"/>
              </a:rPr>
              <a:t>Algoritmus je posloupnost operací, při které v konečném počtu kroků se pro přípustná vstupní data, dojde ke správným výsledkům.</a:t>
            </a:r>
          </a:p>
          <a:p>
            <a:endParaRPr lang="cs-CZ" dirty="0"/>
          </a:p>
          <a:p>
            <a:endParaRPr lang="cs-CZ" dirty="0"/>
          </a:p>
          <a:p>
            <a:endParaRPr lang="cs-CZ" dirty="0"/>
          </a:p>
          <a:p>
            <a:endParaRPr lang="cs-CZ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F581C65-F642-4CD8-BD37-A79B69CA72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29324" y="1523990"/>
            <a:ext cx="5400676" cy="1524010"/>
          </a:xfrm>
        </p:spPr>
        <p:txBody>
          <a:bodyPr anchor="t">
            <a:normAutofit/>
          </a:bodyPr>
          <a:lstStyle/>
          <a:p>
            <a:r>
              <a:rPr lang="cs-CZ" dirty="0"/>
              <a:t>Definice algoritmu</a:t>
            </a:r>
          </a:p>
        </p:txBody>
      </p:sp>
    </p:spTree>
    <p:extLst>
      <p:ext uri="{BB962C8B-B14F-4D97-AF65-F5344CB8AC3E}">
        <p14:creationId xmlns:p14="http://schemas.microsoft.com/office/powerpoint/2010/main" val="32495701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id="{075615F8-B807-416B-8DBB-536E4371AA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Obrázek 10" descr="Obsah obrázku text&#10;&#10;Popis se vygeneroval automaticky.">
            <a:extLst>
              <a:ext uri="{FF2B5EF4-FFF2-40B4-BE49-F238E27FC236}">
                <a16:creationId xmlns:a16="http://schemas.microsoft.com/office/drawing/2014/main" id="{A812C394-AD7F-4A0A-8131-808CF9A44D4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513" r="-2" b="28146"/>
          <a:stretch/>
        </p:blipFill>
        <p:spPr>
          <a:xfrm>
            <a:off x="5866328" y="-67517"/>
            <a:ext cx="6273835" cy="2466925"/>
          </a:xfrm>
          <a:custGeom>
            <a:avLst/>
            <a:gdLst/>
            <a:ahLst/>
            <a:cxnLst/>
            <a:rect l="l" t="t" r="r" b="b"/>
            <a:pathLst>
              <a:path w="5820494" h="2302951">
                <a:moveTo>
                  <a:pt x="331087" y="0"/>
                </a:moveTo>
                <a:lnTo>
                  <a:pt x="5820494" y="0"/>
                </a:lnTo>
                <a:lnTo>
                  <a:pt x="5709900" y="213766"/>
                </a:lnTo>
                <a:cubicBezTo>
                  <a:pt x="5432869" y="711271"/>
                  <a:pt x="5095500" y="1152643"/>
                  <a:pt x="4932484" y="1340037"/>
                </a:cubicBezTo>
                <a:cubicBezTo>
                  <a:pt x="4535940" y="1795562"/>
                  <a:pt x="3997053" y="2167493"/>
                  <a:pt x="3361811" y="2268288"/>
                </a:cubicBezTo>
                <a:cubicBezTo>
                  <a:pt x="2395334" y="2421964"/>
                  <a:pt x="953447" y="2057186"/>
                  <a:pt x="286590" y="1322722"/>
                </a:cubicBezTo>
                <a:cubicBezTo>
                  <a:pt x="-136161" y="857205"/>
                  <a:pt x="-42091" y="443733"/>
                  <a:pt x="251826" y="87954"/>
                </a:cubicBezTo>
                <a:close/>
              </a:path>
            </a:pathLst>
          </a:custGeom>
        </p:spPr>
      </p:pic>
      <p:pic>
        <p:nvPicPr>
          <p:cNvPr id="6" name="Obrázek 6">
            <a:extLst>
              <a:ext uri="{FF2B5EF4-FFF2-40B4-BE49-F238E27FC236}">
                <a16:creationId xmlns:a16="http://schemas.microsoft.com/office/drawing/2014/main" id="{9E2C7E97-5C25-4CE4-B112-08C174B049B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r="6465" b="3"/>
          <a:stretch/>
        </p:blipFill>
        <p:spPr>
          <a:xfrm>
            <a:off x="7961952" y="3048001"/>
            <a:ext cx="4230048" cy="3809998"/>
          </a:xfrm>
          <a:custGeom>
            <a:avLst/>
            <a:gdLst/>
            <a:ahLst/>
            <a:cxnLst/>
            <a:rect l="l" t="t" r="r" b="b"/>
            <a:pathLst>
              <a:path w="4230048" h="3809998">
                <a:moveTo>
                  <a:pt x="2183095" y="18"/>
                </a:moveTo>
                <a:cubicBezTo>
                  <a:pt x="2652021" y="-4644"/>
                  <a:pt x="3095337" y="947177"/>
                  <a:pt x="3425027" y="1440807"/>
                </a:cubicBezTo>
                <a:cubicBezTo>
                  <a:pt x="3436611" y="1458213"/>
                  <a:pt x="3455517" y="1484324"/>
                  <a:pt x="3480109" y="1517585"/>
                </a:cubicBezTo>
                <a:cubicBezTo>
                  <a:pt x="3749371" y="1882737"/>
                  <a:pt x="4144039" y="2208821"/>
                  <a:pt x="4221130" y="2801399"/>
                </a:cubicBezTo>
                <a:lnTo>
                  <a:pt x="4230048" y="2899971"/>
                </a:lnTo>
                <a:lnTo>
                  <a:pt x="4230048" y="3224557"/>
                </a:lnTo>
                <a:lnTo>
                  <a:pt x="4230047" y="3224568"/>
                </a:lnTo>
                <a:lnTo>
                  <a:pt x="4230047" y="3809998"/>
                </a:lnTo>
                <a:lnTo>
                  <a:pt x="4077743" y="3809998"/>
                </a:lnTo>
                <a:lnTo>
                  <a:pt x="892220" y="3809998"/>
                </a:lnTo>
                <a:lnTo>
                  <a:pt x="840654" y="3790763"/>
                </a:lnTo>
                <a:cubicBezTo>
                  <a:pt x="487978" y="3656636"/>
                  <a:pt x="58498" y="3454097"/>
                  <a:pt x="5750" y="2913921"/>
                </a:cubicBezTo>
                <a:cubicBezTo>
                  <a:pt x="-64577" y="2192439"/>
                  <a:pt x="527932" y="1403503"/>
                  <a:pt x="819614" y="1008105"/>
                </a:cubicBezTo>
                <a:cubicBezTo>
                  <a:pt x="1190771" y="504837"/>
                  <a:pt x="1667013" y="5308"/>
                  <a:pt x="2183095" y="18"/>
                </a:cubicBezTo>
                <a:close/>
              </a:path>
            </a:pathLst>
          </a:custGeom>
        </p:spPr>
      </p:pic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B4E82C7F-8602-4A38-A43F-2CC20AB9D8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4885154" flipH="1">
            <a:off x="7260230" y="-2526873"/>
            <a:ext cx="3738966" cy="6206270"/>
          </a:xfrm>
          <a:custGeom>
            <a:avLst/>
            <a:gdLst>
              <a:gd name="connsiteX0" fmla="*/ 0 w 4033589"/>
              <a:gd name="connsiteY0" fmla="*/ 0 h 6858000"/>
              <a:gd name="connsiteX1" fmla="*/ 1878934 w 4033589"/>
              <a:gd name="connsiteY1" fmla="*/ 0 h 6858000"/>
              <a:gd name="connsiteX2" fmla="*/ 1882313 w 4033589"/>
              <a:gd name="connsiteY2" fmla="*/ 2021 h 6858000"/>
              <a:gd name="connsiteX3" fmla="*/ 3475371 w 4033589"/>
              <a:gd name="connsiteY3" fmla="*/ 1517967 h 6858000"/>
              <a:gd name="connsiteX4" fmla="*/ 3975977 w 4033589"/>
              <a:gd name="connsiteY4" fmla="*/ 4379386 h 6858000"/>
              <a:gd name="connsiteX5" fmla="*/ 3312864 w 4033589"/>
              <a:gd name="connsiteY5" fmla="*/ 6852362 h 6858000"/>
              <a:gd name="connsiteX6" fmla="*/ 3310593 w 4033589"/>
              <a:gd name="connsiteY6" fmla="*/ 6858000 h 6858000"/>
              <a:gd name="connsiteX7" fmla="*/ 0 w 4033589"/>
              <a:gd name="connsiteY7" fmla="*/ 6858000 h 6858000"/>
              <a:gd name="connsiteX8" fmla="*/ 0 w 4033589"/>
              <a:gd name="connsiteY8" fmla="*/ 0 h 6858000"/>
              <a:gd name="connsiteX0" fmla="*/ 0 w 4033589"/>
              <a:gd name="connsiteY0" fmla="*/ 6858000 h 6858000"/>
              <a:gd name="connsiteX1" fmla="*/ 1878934 w 4033589"/>
              <a:gd name="connsiteY1" fmla="*/ 0 h 6858000"/>
              <a:gd name="connsiteX2" fmla="*/ 1882313 w 4033589"/>
              <a:gd name="connsiteY2" fmla="*/ 2021 h 6858000"/>
              <a:gd name="connsiteX3" fmla="*/ 3475371 w 4033589"/>
              <a:gd name="connsiteY3" fmla="*/ 1517967 h 6858000"/>
              <a:gd name="connsiteX4" fmla="*/ 3975977 w 4033589"/>
              <a:gd name="connsiteY4" fmla="*/ 4379386 h 6858000"/>
              <a:gd name="connsiteX5" fmla="*/ 3312864 w 4033589"/>
              <a:gd name="connsiteY5" fmla="*/ 6852362 h 6858000"/>
              <a:gd name="connsiteX6" fmla="*/ 3310593 w 4033589"/>
              <a:gd name="connsiteY6" fmla="*/ 6858000 h 6858000"/>
              <a:gd name="connsiteX7" fmla="*/ 0 w 4033589"/>
              <a:gd name="connsiteY7" fmla="*/ 6858000 h 6858000"/>
              <a:gd name="connsiteX0" fmla="*/ 1787494 w 3942149"/>
              <a:gd name="connsiteY0" fmla="*/ 0 h 6949440"/>
              <a:gd name="connsiteX1" fmla="*/ 1790873 w 3942149"/>
              <a:gd name="connsiteY1" fmla="*/ 2021 h 6949440"/>
              <a:gd name="connsiteX2" fmla="*/ 3383931 w 3942149"/>
              <a:gd name="connsiteY2" fmla="*/ 1517967 h 6949440"/>
              <a:gd name="connsiteX3" fmla="*/ 3884537 w 3942149"/>
              <a:gd name="connsiteY3" fmla="*/ 4379386 h 6949440"/>
              <a:gd name="connsiteX4" fmla="*/ 3221424 w 3942149"/>
              <a:gd name="connsiteY4" fmla="*/ 6852362 h 6949440"/>
              <a:gd name="connsiteX5" fmla="*/ 3219153 w 3942149"/>
              <a:gd name="connsiteY5" fmla="*/ 6858000 h 6949440"/>
              <a:gd name="connsiteX6" fmla="*/ 0 w 3942149"/>
              <a:gd name="connsiteY6" fmla="*/ 6949440 h 6949440"/>
              <a:gd name="connsiteX0" fmla="*/ 1787494 w 3942149"/>
              <a:gd name="connsiteY0" fmla="*/ 0 h 6949440"/>
              <a:gd name="connsiteX1" fmla="*/ 1790873 w 3942149"/>
              <a:gd name="connsiteY1" fmla="*/ 2021 h 6949440"/>
              <a:gd name="connsiteX2" fmla="*/ 3383931 w 3942149"/>
              <a:gd name="connsiteY2" fmla="*/ 1517967 h 6949440"/>
              <a:gd name="connsiteX3" fmla="*/ 3884537 w 3942149"/>
              <a:gd name="connsiteY3" fmla="*/ 4379386 h 6949440"/>
              <a:gd name="connsiteX4" fmla="*/ 3221424 w 3942149"/>
              <a:gd name="connsiteY4" fmla="*/ 6852362 h 6949440"/>
              <a:gd name="connsiteX5" fmla="*/ 3219153 w 3942149"/>
              <a:gd name="connsiteY5" fmla="*/ 6858000 h 6949440"/>
              <a:gd name="connsiteX6" fmla="*/ 0 w 3942149"/>
              <a:gd name="connsiteY6" fmla="*/ 6949440 h 6949440"/>
              <a:gd name="connsiteX0" fmla="*/ 0 w 2154655"/>
              <a:gd name="connsiteY0" fmla="*/ 0 h 6858000"/>
              <a:gd name="connsiteX1" fmla="*/ 3379 w 2154655"/>
              <a:gd name="connsiteY1" fmla="*/ 2021 h 6858000"/>
              <a:gd name="connsiteX2" fmla="*/ 1596437 w 2154655"/>
              <a:gd name="connsiteY2" fmla="*/ 1517967 h 6858000"/>
              <a:gd name="connsiteX3" fmla="*/ 2097043 w 2154655"/>
              <a:gd name="connsiteY3" fmla="*/ 4379386 h 6858000"/>
              <a:gd name="connsiteX4" fmla="*/ 1433930 w 2154655"/>
              <a:gd name="connsiteY4" fmla="*/ 6852362 h 6858000"/>
              <a:gd name="connsiteX5" fmla="*/ 1431659 w 2154655"/>
              <a:gd name="connsiteY5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54655" h="6858000">
                <a:moveTo>
                  <a:pt x="0" y="0"/>
                </a:moveTo>
                <a:lnTo>
                  <a:pt x="3379" y="2021"/>
                </a:lnTo>
                <a:cubicBezTo>
                  <a:pt x="667061" y="423753"/>
                  <a:pt x="1239365" y="963389"/>
                  <a:pt x="1596437" y="1517967"/>
                </a:cubicBezTo>
                <a:cubicBezTo>
                  <a:pt x="2133142" y="2350886"/>
                  <a:pt x="2239839" y="3395752"/>
                  <a:pt x="2097043" y="4379386"/>
                </a:cubicBezTo>
                <a:cubicBezTo>
                  <a:pt x="2032295" y="4824358"/>
                  <a:pt x="1812506" y="5869368"/>
                  <a:pt x="1433930" y="6852362"/>
                </a:cubicBezTo>
                <a:lnTo>
                  <a:pt x="1431659" y="6858000"/>
                </a:lnTo>
              </a:path>
            </a:pathLst>
          </a:custGeom>
          <a:noFill/>
          <a:ln w="1905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Avenir Next LT Pro Light"/>
            </a:endParaRP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E5F3EBD9-C56E-4E13-9FBF-986DE6D5F5D9}"/>
              </a:ext>
            </a:extLst>
          </p:cNvPr>
          <p:cNvSpPr txBox="1">
            <a:spLocks/>
          </p:cNvSpPr>
          <p:nvPr/>
        </p:nvSpPr>
        <p:spPr>
          <a:xfrm>
            <a:off x="540151" y="2006279"/>
            <a:ext cx="7417442" cy="437908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>
                    <a:alpha val="7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>
                    <a:alpha val="7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alpha val="7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alpha val="7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alpha val="7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5000"/>
              </a:lnSpc>
            </a:pPr>
            <a:r>
              <a:rPr lang="en-US" dirty="0" err="1">
                <a:solidFill>
                  <a:srgbClr val="FFFFFF"/>
                </a:solidFill>
              </a:rPr>
              <a:t>programování</a:t>
            </a:r>
            <a:endParaRPr lang="en-US" dirty="0">
              <a:solidFill>
                <a:srgbClr val="FFFFFF"/>
              </a:solidFill>
            </a:endParaRPr>
          </a:p>
          <a:p>
            <a:pPr>
              <a:lnSpc>
                <a:spcPct val="115000"/>
              </a:lnSpc>
            </a:pPr>
            <a:r>
              <a:rPr lang="en-US" dirty="0" err="1">
                <a:solidFill>
                  <a:srgbClr val="FFFFFF"/>
                </a:solidFill>
              </a:rPr>
              <a:t>tvorba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err="1">
                <a:solidFill>
                  <a:srgbClr val="FFFFFF"/>
                </a:solidFill>
              </a:rPr>
              <a:t>rozvrhů</a:t>
            </a:r>
            <a:r>
              <a:rPr lang="en-US" dirty="0">
                <a:solidFill>
                  <a:srgbClr val="FFFFFF"/>
                </a:solidFill>
              </a:rPr>
              <a:t> </a:t>
            </a:r>
          </a:p>
          <a:p>
            <a:pPr>
              <a:lnSpc>
                <a:spcPct val="115000"/>
              </a:lnSpc>
            </a:pPr>
            <a:r>
              <a:rPr lang="en-US" dirty="0" err="1">
                <a:solidFill>
                  <a:srgbClr val="FFFFFF"/>
                </a:solidFill>
              </a:rPr>
              <a:t>řešení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err="1">
                <a:solidFill>
                  <a:srgbClr val="FFFFFF"/>
                </a:solidFill>
              </a:rPr>
              <a:t>matematických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err="1">
                <a:solidFill>
                  <a:srgbClr val="FFFFFF"/>
                </a:solidFill>
              </a:rPr>
              <a:t>úloh</a:t>
            </a:r>
            <a:r>
              <a:rPr lang="en-US" dirty="0">
                <a:solidFill>
                  <a:srgbClr val="FFFFFF"/>
                </a:solidFill>
              </a:rPr>
              <a:t>, </a:t>
            </a:r>
            <a:r>
              <a:rPr lang="en-US" dirty="0" err="1">
                <a:solidFill>
                  <a:srgbClr val="FFFFFF"/>
                </a:solidFill>
              </a:rPr>
              <a:t>kde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err="1">
                <a:solidFill>
                  <a:srgbClr val="FFFFFF"/>
                </a:solidFill>
              </a:rPr>
              <a:t>nestačí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err="1">
                <a:solidFill>
                  <a:srgbClr val="FFFFFF"/>
                </a:solidFill>
              </a:rPr>
              <a:t>pouze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err="1">
                <a:solidFill>
                  <a:srgbClr val="FFFFFF"/>
                </a:solidFill>
              </a:rPr>
              <a:t>selský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err="1">
                <a:solidFill>
                  <a:srgbClr val="FFFFFF"/>
                </a:solidFill>
              </a:rPr>
              <a:t>rozum</a:t>
            </a:r>
            <a:r>
              <a:rPr lang="en-US" dirty="0">
                <a:solidFill>
                  <a:srgbClr val="FFFFFF"/>
                </a:solidFill>
              </a:rPr>
              <a:t> (</a:t>
            </a:r>
            <a:r>
              <a:rPr lang="en-US" dirty="0" err="1">
                <a:solidFill>
                  <a:srgbClr val="FFFFFF"/>
                </a:solidFill>
              </a:rPr>
              <a:t>magický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err="1">
                <a:solidFill>
                  <a:srgbClr val="FFFFFF"/>
                </a:solidFill>
              </a:rPr>
              <a:t>čtverec</a:t>
            </a:r>
            <a:r>
              <a:rPr lang="en-US" dirty="0">
                <a:solidFill>
                  <a:srgbClr val="FFFFFF"/>
                </a:solidFill>
              </a:rPr>
              <a:t>...)</a:t>
            </a:r>
          </a:p>
          <a:p>
            <a:pPr>
              <a:lnSpc>
                <a:spcPct val="115000"/>
              </a:lnSpc>
            </a:pPr>
            <a:r>
              <a:rPr lang="en-US" dirty="0" err="1">
                <a:solidFill>
                  <a:srgbClr val="FFFFFF"/>
                </a:solidFill>
              </a:rPr>
              <a:t>logistika</a:t>
            </a:r>
            <a:r>
              <a:rPr lang="en-US" dirty="0">
                <a:solidFill>
                  <a:srgbClr val="FFFFFF"/>
                </a:solidFill>
              </a:rPr>
              <a:t> – </a:t>
            </a:r>
            <a:r>
              <a:rPr lang="en-US" dirty="0" err="1">
                <a:solidFill>
                  <a:srgbClr val="FFFFFF"/>
                </a:solidFill>
              </a:rPr>
              <a:t>efektivní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err="1">
                <a:solidFill>
                  <a:srgbClr val="FFFFFF"/>
                </a:solidFill>
              </a:rPr>
              <a:t>přeprava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err="1">
                <a:solidFill>
                  <a:srgbClr val="FFFFFF"/>
                </a:solidFill>
              </a:rPr>
              <a:t>objednávek</a:t>
            </a:r>
            <a:r>
              <a:rPr lang="en-US" dirty="0">
                <a:solidFill>
                  <a:srgbClr val="FFFFFF"/>
                </a:solidFill>
              </a:rPr>
              <a:t> </a:t>
            </a:r>
          </a:p>
          <a:p>
            <a:pPr>
              <a:lnSpc>
                <a:spcPct val="115000"/>
              </a:lnSpc>
            </a:pPr>
            <a:r>
              <a:rPr lang="en-US" err="1">
                <a:solidFill>
                  <a:srgbClr val="FFFFFF"/>
                </a:solidFill>
              </a:rPr>
              <a:t>evoluční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err="1">
                <a:solidFill>
                  <a:srgbClr val="FFFFFF"/>
                </a:solidFill>
              </a:rPr>
              <a:t>procesy</a:t>
            </a:r>
            <a:r>
              <a:rPr lang="en-US" dirty="0">
                <a:solidFill>
                  <a:srgbClr val="FFFFFF"/>
                </a:solidFill>
              </a:rPr>
              <a:t> – </a:t>
            </a:r>
            <a:r>
              <a:rPr lang="en-US" err="1">
                <a:solidFill>
                  <a:srgbClr val="FFFFFF"/>
                </a:solidFill>
              </a:rPr>
              <a:t>křížení</a:t>
            </a:r>
            <a:r>
              <a:rPr lang="en-US" dirty="0">
                <a:solidFill>
                  <a:srgbClr val="FFFFFF"/>
                </a:solidFill>
              </a:rPr>
              <a:t> a </a:t>
            </a:r>
            <a:r>
              <a:rPr lang="en-US" err="1">
                <a:solidFill>
                  <a:srgbClr val="FFFFFF"/>
                </a:solidFill>
              </a:rPr>
              <a:t>mutace</a:t>
            </a:r>
            <a:r>
              <a:rPr lang="en-US" dirty="0">
                <a:solidFill>
                  <a:srgbClr val="FFFFFF"/>
                </a:solidFill>
              </a:rPr>
              <a:t> </a:t>
            </a:r>
          </a:p>
          <a:p>
            <a:pPr>
              <a:lnSpc>
                <a:spcPct val="115000"/>
              </a:lnSpc>
            </a:pPr>
            <a:r>
              <a:rPr lang="en-US" dirty="0" err="1">
                <a:solidFill>
                  <a:srgbClr val="FFFFFF"/>
                </a:solidFill>
              </a:rPr>
              <a:t>tvorba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err="1">
                <a:solidFill>
                  <a:srgbClr val="FFFFFF"/>
                </a:solidFill>
              </a:rPr>
              <a:t>rozpisů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err="1">
                <a:solidFill>
                  <a:srgbClr val="FFFFFF"/>
                </a:solidFill>
              </a:rPr>
              <a:t>zápasů</a:t>
            </a:r>
            <a:endParaRPr lang="en-US">
              <a:solidFill>
                <a:srgbClr val="FFFFFF"/>
              </a:solidFill>
            </a:endParaRPr>
          </a:p>
          <a:p>
            <a:pPr>
              <a:lnSpc>
                <a:spcPct val="115000"/>
              </a:lnSpc>
            </a:pPr>
            <a:endParaRPr lang="en-US" sz="18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5BAFAAD-19DF-4EF5-BB77-B3A4695D17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1999" y="289364"/>
            <a:ext cx="5334000" cy="152400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err="1"/>
              <a:t>Využití</a:t>
            </a:r>
            <a:r>
              <a:rPr lang="en-US" dirty="0"/>
              <a:t> </a:t>
            </a:r>
            <a:r>
              <a:rPr lang="en-US" dirty="0" err="1"/>
              <a:t>algoritmů</a:t>
            </a:r>
            <a:endParaRPr lang="en-US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849FBAC5-4A80-4AFA-9880-7F5E9DC0FD2F}"/>
              </a:ext>
            </a:extLst>
          </p:cNvPr>
          <p:cNvSpPr txBox="1">
            <a:spLocks/>
          </p:cNvSpPr>
          <p:nvPr/>
        </p:nvSpPr>
        <p:spPr>
          <a:xfrm>
            <a:off x="10748693" y="1483536"/>
            <a:ext cx="916329" cy="92068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800" dirty="0"/>
              <a:t>[7]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780468B7-F8F4-4E47-858A-637EF8CEE135}"/>
              </a:ext>
            </a:extLst>
          </p:cNvPr>
          <p:cNvSpPr txBox="1">
            <a:spLocks/>
          </p:cNvSpPr>
          <p:nvPr/>
        </p:nvSpPr>
        <p:spPr>
          <a:xfrm>
            <a:off x="11684313" y="6007308"/>
            <a:ext cx="916329" cy="92068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800" dirty="0"/>
              <a:t>[8]</a:t>
            </a:r>
          </a:p>
        </p:txBody>
      </p:sp>
    </p:spTree>
    <p:extLst>
      <p:ext uri="{BB962C8B-B14F-4D97-AF65-F5344CB8AC3E}">
        <p14:creationId xmlns:p14="http://schemas.microsoft.com/office/powerpoint/2010/main" val="913608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: Shape 6">
            <a:extLst>
              <a:ext uri="{FF2B5EF4-FFF2-40B4-BE49-F238E27FC236}">
                <a16:creationId xmlns:a16="http://schemas.microsoft.com/office/drawing/2014/main" id="{A6EF5A53-0A64-4CA5-B9C7-1CB97CB5CF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157843" y="6244836"/>
            <a:ext cx="4034156" cy="613164"/>
          </a:xfrm>
          <a:custGeom>
            <a:avLst/>
            <a:gdLst>
              <a:gd name="connsiteX0" fmla="*/ 1479137 w 4034156"/>
              <a:gd name="connsiteY0" fmla="*/ 230 h 613164"/>
              <a:gd name="connsiteX1" fmla="*/ 3482844 w 4034156"/>
              <a:gd name="connsiteY1" fmla="*/ 298555 h 613164"/>
              <a:gd name="connsiteX2" fmla="*/ 3831590 w 4034156"/>
              <a:gd name="connsiteY2" fmla="*/ 425010 h 613164"/>
              <a:gd name="connsiteX3" fmla="*/ 4034156 w 4034156"/>
              <a:gd name="connsiteY3" fmla="*/ 494088 h 613164"/>
              <a:gd name="connsiteX4" fmla="*/ 4034156 w 4034156"/>
              <a:gd name="connsiteY4" fmla="*/ 613164 h 613164"/>
              <a:gd name="connsiteX5" fmla="*/ 0 w 4034156"/>
              <a:gd name="connsiteY5" fmla="*/ 613164 h 613164"/>
              <a:gd name="connsiteX6" fmla="*/ 54792 w 4034156"/>
              <a:gd name="connsiteY6" fmla="*/ 512415 h 613164"/>
              <a:gd name="connsiteX7" fmla="*/ 168327 w 4034156"/>
              <a:gd name="connsiteY7" fmla="*/ 366637 h 613164"/>
              <a:gd name="connsiteX8" fmla="*/ 1192562 w 4034156"/>
              <a:gd name="connsiteY8" fmla="*/ 1522 h 613164"/>
              <a:gd name="connsiteX9" fmla="*/ 1479137 w 4034156"/>
              <a:gd name="connsiteY9" fmla="*/ 230 h 6131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034156" h="613164">
                <a:moveTo>
                  <a:pt x="1479137" y="230"/>
                </a:moveTo>
                <a:cubicBezTo>
                  <a:pt x="2152575" y="4287"/>
                  <a:pt x="2854487" y="63583"/>
                  <a:pt x="3482844" y="298555"/>
                </a:cubicBezTo>
                <a:cubicBezTo>
                  <a:pt x="3599338" y="342114"/>
                  <a:pt x="3715540" y="384216"/>
                  <a:pt x="3831590" y="425010"/>
                </a:cubicBezTo>
                <a:lnTo>
                  <a:pt x="4034156" y="494088"/>
                </a:lnTo>
                <a:lnTo>
                  <a:pt x="4034156" y="613164"/>
                </a:lnTo>
                <a:lnTo>
                  <a:pt x="0" y="613164"/>
                </a:lnTo>
                <a:lnTo>
                  <a:pt x="54792" y="512415"/>
                </a:lnTo>
                <a:cubicBezTo>
                  <a:pt x="88888" y="459433"/>
                  <a:pt x="126502" y="410480"/>
                  <a:pt x="168327" y="366637"/>
                </a:cubicBezTo>
                <a:cubicBezTo>
                  <a:pt x="428292" y="94062"/>
                  <a:pt x="821899" y="6565"/>
                  <a:pt x="1192562" y="1522"/>
                </a:cubicBezTo>
                <a:cubicBezTo>
                  <a:pt x="1287308" y="198"/>
                  <a:pt x="1382932" y="-349"/>
                  <a:pt x="1479137" y="23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5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 panose="020B0504020202020204" pitchFamily="34" charset="0"/>
              <a:ea typeface="+mn-ea"/>
              <a:cs typeface="+mn-cs"/>
            </a:endParaRP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34ABFBEA-4EB0-4D02-A2C0-1733CD3D6F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88126"/>
            <a:ext cx="448491" cy="1634252"/>
          </a:xfrm>
          <a:custGeom>
            <a:avLst/>
            <a:gdLst>
              <a:gd name="connsiteX0" fmla="*/ 0 w 448491"/>
              <a:gd name="connsiteY0" fmla="*/ 0 h 1634252"/>
              <a:gd name="connsiteX1" fmla="*/ 12983 w 448491"/>
              <a:gd name="connsiteY1" fmla="*/ 10508 h 1634252"/>
              <a:gd name="connsiteX2" fmla="*/ 441611 w 448491"/>
              <a:gd name="connsiteY2" fmla="*/ 863751 h 1634252"/>
              <a:gd name="connsiteX3" fmla="*/ 251011 w 448491"/>
              <a:gd name="connsiteY3" fmla="*/ 1302895 h 1634252"/>
              <a:gd name="connsiteX4" fmla="*/ 74605 w 448491"/>
              <a:gd name="connsiteY4" fmla="*/ 1543249 h 1634252"/>
              <a:gd name="connsiteX5" fmla="*/ 0 w 448491"/>
              <a:gd name="connsiteY5" fmla="*/ 1634252 h 16342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8491" h="1634252">
                <a:moveTo>
                  <a:pt x="0" y="0"/>
                </a:moveTo>
                <a:lnTo>
                  <a:pt x="12983" y="10508"/>
                </a:lnTo>
                <a:cubicBezTo>
                  <a:pt x="278410" y="241022"/>
                  <a:pt x="489787" y="530267"/>
                  <a:pt x="441611" y="863751"/>
                </a:cubicBezTo>
                <a:cubicBezTo>
                  <a:pt x="418542" y="1022632"/>
                  <a:pt x="337007" y="1166302"/>
                  <a:pt x="251011" y="1302895"/>
                </a:cubicBezTo>
                <a:cubicBezTo>
                  <a:pt x="215138" y="1359902"/>
                  <a:pt x="154723" y="1442480"/>
                  <a:pt x="74605" y="1543249"/>
                </a:cubicBezTo>
                <a:lnTo>
                  <a:pt x="0" y="163425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900">
              <a:solidFill>
                <a:prstClr val="white"/>
              </a:solidFill>
              <a:latin typeface="Avenir Next LT Pro" panose="020B0504020202020204" pitchFamily="34" charset="0"/>
            </a:endParaRP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19E083F6-57F4-487B-A766-EA0462B1EE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309459" y="6144069"/>
            <a:ext cx="4418271" cy="718159"/>
          </a:xfrm>
          <a:custGeom>
            <a:avLst/>
            <a:gdLst>
              <a:gd name="connsiteX0" fmla="*/ 1421452 w 4590626"/>
              <a:gd name="connsiteY0" fmla="*/ 0 h 713930"/>
              <a:gd name="connsiteX1" fmla="*/ 3247781 w 4590626"/>
              <a:gd name="connsiteY1" fmla="*/ 271915 h 713930"/>
              <a:gd name="connsiteX2" fmla="*/ 4517331 w 4590626"/>
              <a:gd name="connsiteY2" fmla="*/ 693394 h 713930"/>
              <a:gd name="connsiteX3" fmla="*/ 4590626 w 4590626"/>
              <a:gd name="connsiteY3" fmla="*/ 713930 h 713930"/>
              <a:gd name="connsiteX4" fmla="*/ 0 w 4590626"/>
              <a:gd name="connsiteY4" fmla="*/ 713930 h 713930"/>
              <a:gd name="connsiteX5" fmla="*/ 2854 w 4590626"/>
              <a:gd name="connsiteY5" fmla="*/ 705624 h 713930"/>
              <a:gd name="connsiteX6" fmla="*/ 226680 w 4590626"/>
              <a:gd name="connsiteY6" fmla="*/ 333970 h 713930"/>
              <a:gd name="connsiteX7" fmla="*/ 1160245 w 4590626"/>
              <a:gd name="connsiteY7" fmla="*/ 1178 h 713930"/>
              <a:gd name="connsiteX8" fmla="*/ 1421452 w 4590626"/>
              <a:gd name="connsiteY8" fmla="*/ 0 h 713930"/>
              <a:gd name="connsiteX0" fmla="*/ 1421452 w 4517331"/>
              <a:gd name="connsiteY0" fmla="*/ 0 h 713930"/>
              <a:gd name="connsiteX1" fmla="*/ 3247781 w 4517331"/>
              <a:gd name="connsiteY1" fmla="*/ 271915 h 713930"/>
              <a:gd name="connsiteX2" fmla="*/ 4517331 w 4517331"/>
              <a:gd name="connsiteY2" fmla="*/ 693394 h 713930"/>
              <a:gd name="connsiteX3" fmla="*/ 0 w 4517331"/>
              <a:gd name="connsiteY3" fmla="*/ 713930 h 713930"/>
              <a:gd name="connsiteX4" fmla="*/ 2854 w 4517331"/>
              <a:gd name="connsiteY4" fmla="*/ 705624 h 713930"/>
              <a:gd name="connsiteX5" fmla="*/ 226680 w 4517331"/>
              <a:gd name="connsiteY5" fmla="*/ 333970 h 713930"/>
              <a:gd name="connsiteX6" fmla="*/ 1160245 w 4517331"/>
              <a:gd name="connsiteY6" fmla="*/ 1178 h 713930"/>
              <a:gd name="connsiteX7" fmla="*/ 1421452 w 4517331"/>
              <a:gd name="connsiteY7" fmla="*/ 0 h 713930"/>
              <a:gd name="connsiteX0" fmla="*/ 0 w 4608771"/>
              <a:gd name="connsiteY0" fmla="*/ 713930 h 784834"/>
              <a:gd name="connsiteX1" fmla="*/ 2854 w 4608771"/>
              <a:gd name="connsiteY1" fmla="*/ 705624 h 784834"/>
              <a:gd name="connsiteX2" fmla="*/ 226680 w 4608771"/>
              <a:gd name="connsiteY2" fmla="*/ 333970 h 784834"/>
              <a:gd name="connsiteX3" fmla="*/ 1160245 w 4608771"/>
              <a:gd name="connsiteY3" fmla="*/ 1178 h 784834"/>
              <a:gd name="connsiteX4" fmla="*/ 1421452 w 4608771"/>
              <a:gd name="connsiteY4" fmla="*/ 0 h 784834"/>
              <a:gd name="connsiteX5" fmla="*/ 3247781 w 4608771"/>
              <a:gd name="connsiteY5" fmla="*/ 271915 h 784834"/>
              <a:gd name="connsiteX6" fmla="*/ 4608771 w 4608771"/>
              <a:gd name="connsiteY6" fmla="*/ 784834 h 784834"/>
              <a:gd name="connsiteX0" fmla="*/ 0 w 4418271"/>
              <a:gd name="connsiteY0" fmla="*/ 713930 h 718159"/>
              <a:gd name="connsiteX1" fmla="*/ 2854 w 4418271"/>
              <a:gd name="connsiteY1" fmla="*/ 705624 h 718159"/>
              <a:gd name="connsiteX2" fmla="*/ 226680 w 4418271"/>
              <a:gd name="connsiteY2" fmla="*/ 333970 h 718159"/>
              <a:gd name="connsiteX3" fmla="*/ 1160245 w 4418271"/>
              <a:gd name="connsiteY3" fmla="*/ 1178 h 718159"/>
              <a:gd name="connsiteX4" fmla="*/ 1421452 w 4418271"/>
              <a:gd name="connsiteY4" fmla="*/ 0 h 718159"/>
              <a:gd name="connsiteX5" fmla="*/ 3247781 w 4418271"/>
              <a:gd name="connsiteY5" fmla="*/ 271915 h 718159"/>
              <a:gd name="connsiteX6" fmla="*/ 4418271 w 4418271"/>
              <a:gd name="connsiteY6" fmla="*/ 718159 h 7181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18271" h="718159">
                <a:moveTo>
                  <a:pt x="0" y="713930"/>
                </a:moveTo>
                <a:lnTo>
                  <a:pt x="2854" y="705624"/>
                </a:lnTo>
                <a:cubicBezTo>
                  <a:pt x="60059" y="562888"/>
                  <a:pt x="131373" y="433874"/>
                  <a:pt x="226680" y="333970"/>
                </a:cubicBezTo>
                <a:cubicBezTo>
                  <a:pt x="463632" y="85526"/>
                  <a:pt x="822395" y="5774"/>
                  <a:pt x="1160245" y="1178"/>
                </a:cubicBezTo>
                <a:lnTo>
                  <a:pt x="1421452" y="0"/>
                </a:lnTo>
                <a:cubicBezTo>
                  <a:pt x="2035274" y="3698"/>
                  <a:pt x="2748311" y="152222"/>
                  <a:pt x="3247781" y="271915"/>
                </a:cubicBezTo>
                <a:cubicBezTo>
                  <a:pt x="3747251" y="391608"/>
                  <a:pt x="3902480" y="501606"/>
                  <a:pt x="4418271" y="718159"/>
                </a:cubicBezTo>
              </a:path>
            </a:pathLst>
          </a:custGeom>
          <a:noFill/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 Light"/>
              <a:ea typeface="+mn-ea"/>
              <a:cs typeface="+mn-cs"/>
            </a:endParaRPr>
          </a:p>
        </p:txBody>
      </p: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7A18C9FB-EC4C-4DAE-8F7D-C6E5AF6079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9DB2BC8-7BDA-4CD7-B906-6FB4FAB34C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0" y="1524000"/>
            <a:ext cx="4572000" cy="228600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cs-CZ" kern="1200" dirty="0">
                <a:latin typeface="+mj-lt"/>
                <a:ea typeface="+mj-ea"/>
                <a:cs typeface="+mj-cs"/>
              </a:rPr>
              <a:t>Dotazy?</a:t>
            </a:r>
            <a:endParaRPr lang="cs-CZ" kern="1200" dirty="0">
              <a:latin typeface="+mj-lt"/>
            </a:endParaRPr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0FFF2FCB-BB46-403F-92D4-212AA7A471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732510"/>
            <a:ext cx="5334000" cy="6125491"/>
          </a:xfrm>
          <a:custGeom>
            <a:avLst/>
            <a:gdLst>
              <a:gd name="connsiteX0" fmla="*/ 0 w 4212773"/>
              <a:gd name="connsiteY0" fmla="*/ 0 h 6498740"/>
              <a:gd name="connsiteX1" fmla="*/ 159023 w 4212773"/>
              <a:gd name="connsiteY1" fmla="*/ 12872 h 6498740"/>
              <a:gd name="connsiteX2" fmla="*/ 1697597 w 4212773"/>
              <a:gd name="connsiteY2" fmla="*/ 306418 h 6498740"/>
              <a:gd name="connsiteX3" fmla="*/ 4047822 w 4212773"/>
              <a:gd name="connsiteY3" fmla="*/ 3511272 h 6498740"/>
              <a:gd name="connsiteX4" fmla="*/ 3551503 w 4212773"/>
              <a:gd name="connsiteY4" fmla="*/ 6184235 h 6498740"/>
              <a:gd name="connsiteX5" fmla="*/ 3163159 w 4212773"/>
              <a:gd name="connsiteY5" fmla="*/ 6459073 h 6498740"/>
              <a:gd name="connsiteX6" fmla="*/ 3092077 w 4212773"/>
              <a:gd name="connsiteY6" fmla="*/ 6498740 h 6498740"/>
              <a:gd name="connsiteX7" fmla="*/ 0 w 4212773"/>
              <a:gd name="connsiteY7" fmla="*/ 6498740 h 6498740"/>
              <a:gd name="connsiteX8" fmla="*/ 0 w 4212773"/>
              <a:gd name="connsiteY8" fmla="*/ 0 h 64987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212773" h="6498740">
                <a:moveTo>
                  <a:pt x="0" y="0"/>
                </a:moveTo>
                <a:lnTo>
                  <a:pt x="159023" y="12872"/>
                </a:lnTo>
                <a:cubicBezTo>
                  <a:pt x="659101" y="63644"/>
                  <a:pt x="1176498" y="175345"/>
                  <a:pt x="1697597" y="306418"/>
                </a:cubicBezTo>
                <a:cubicBezTo>
                  <a:pt x="3312474" y="712392"/>
                  <a:pt x="3742395" y="1999786"/>
                  <a:pt x="4047822" y="3511272"/>
                </a:cubicBezTo>
                <a:cubicBezTo>
                  <a:pt x="4252232" y="4523358"/>
                  <a:pt x="4422733" y="5443193"/>
                  <a:pt x="3551503" y="6184235"/>
                </a:cubicBezTo>
                <a:cubicBezTo>
                  <a:pt x="3429343" y="6288166"/>
                  <a:pt x="3299185" y="6378784"/>
                  <a:pt x="3163159" y="6459073"/>
                </a:cubicBezTo>
                <a:lnTo>
                  <a:pt x="3092077" y="6498740"/>
                </a:lnTo>
                <a:lnTo>
                  <a:pt x="0" y="649874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4EB7CBBE-178B-4DB3-AD92-DED458BAE7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352425"/>
            <a:ext cx="5185830" cy="6505576"/>
          </a:xfrm>
          <a:custGeom>
            <a:avLst/>
            <a:gdLst>
              <a:gd name="connsiteX0" fmla="*/ 0 w 4033589"/>
              <a:gd name="connsiteY0" fmla="*/ 0 h 6858000"/>
              <a:gd name="connsiteX1" fmla="*/ 1878934 w 4033589"/>
              <a:gd name="connsiteY1" fmla="*/ 0 h 6858000"/>
              <a:gd name="connsiteX2" fmla="*/ 1882313 w 4033589"/>
              <a:gd name="connsiteY2" fmla="*/ 2021 h 6858000"/>
              <a:gd name="connsiteX3" fmla="*/ 3475371 w 4033589"/>
              <a:gd name="connsiteY3" fmla="*/ 1517967 h 6858000"/>
              <a:gd name="connsiteX4" fmla="*/ 3975977 w 4033589"/>
              <a:gd name="connsiteY4" fmla="*/ 4379386 h 6858000"/>
              <a:gd name="connsiteX5" fmla="*/ 3312864 w 4033589"/>
              <a:gd name="connsiteY5" fmla="*/ 6852362 h 6858000"/>
              <a:gd name="connsiteX6" fmla="*/ 3310593 w 4033589"/>
              <a:gd name="connsiteY6" fmla="*/ 6858000 h 6858000"/>
              <a:gd name="connsiteX7" fmla="*/ 0 w 4033589"/>
              <a:gd name="connsiteY7" fmla="*/ 6858000 h 6858000"/>
              <a:gd name="connsiteX8" fmla="*/ 0 w 4033589"/>
              <a:gd name="connsiteY8" fmla="*/ 0 h 6858000"/>
              <a:gd name="connsiteX0" fmla="*/ 0 w 4033589"/>
              <a:gd name="connsiteY0" fmla="*/ 6858000 h 6858000"/>
              <a:gd name="connsiteX1" fmla="*/ 1878934 w 4033589"/>
              <a:gd name="connsiteY1" fmla="*/ 0 h 6858000"/>
              <a:gd name="connsiteX2" fmla="*/ 1882313 w 4033589"/>
              <a:gd name="connsiteY2" fmla="*/ 2021 h 6858000"/>
              <a:gd name="connsiteX3" fmla="*/ 3475371 w 4033589"/>
              <a:gd name="connsiteY3" fmla="*/ 1517967 h 6858000"/>
              <a:gd name="connsiteX4" fmla="*/ 3975977 w 4033589"/>
              <a:gd name="connsiteY4" fmla="*/ 4379386 h 6858000"/>
              <a:gd name="connsiteX5" fmla="*/ 3312864 w 4033589"/>
              <a:gd name="connsiteY5" fmla="*/ 6852362 h 6858000"/>
              <a:gd name="connsiteX6" fmla="*/ 3310593 w 4033589"/>
              <a:gd name="connsiteY6" fmla="*/ 6858000 h 6858000"/>
              <a:gd name="connsiteX7" fmla="*/ 0 w 4033589"/>
              <a:gd name="connsiteY7" fmla="*/ 6858000 h 6858000"/>
              <a:gd name="connsiteX0" fmla="*/ 1787494 w 3942149"/>
              <a:gd name="connsiteY0" fmla="*/ 0 h 6949440"/>
              <a:gd name="connsiteX1" fmla="*/ 1790873 w 3942149"/>
              <a:gd name="connsiteY1" fmla="*/ 2021 h 6949440"/>
              <a:gd name="connsiteX2" fmla="*/ 3383931 w 3942149"/>
              <a:gd name="connsiteY2" fmla="*/ 1517967 h 6949440"/>
              <a:gd name="connsiteX3" fmla="*/ 3884537 w 3942149"/>
              <a:gd name="connsiteY3" fmla="*/ 4379386 h 6949440"/>
              <a:gd name="connsiteX4" fmla="*/ 3221424 w 3942149"/>
              <a:gd name="connsiteY4" fmla="*/ 6852362 h 6949440"/>
              <a:gd name="connsiteX5" fmla="*/ 3219153 w 3942149"/>
              <a:gd name="connsiteY5" fmla="*/ 6858000 h 6949440"/>
              <a:gd name="connsiteX6" fmla="*/ 0 w 3942149"/>
              <a:gd name="connsiteY6" fmla="*/ 6949440 h 6949440"/>
              <a:gd name="connsiteX0" fmla="*/ 1787494 w 3942149"/>
              <a:gd name="connsiteY0" fmla="*/ 0 h 6949440"/>
              <a:gd name="connsiteX1" fmla="*/ 1790873 w 3942149"/>
              <a:gd name="connsiteY1" fmla="*/ 2021 h 6949440"/>
              <a:gd name="connsiteX2" fmla="*/ 3383931 w 3942149"/>
              <a:gd name="connsiteY2" fmla="*/ 1517967 h 6949440"/>
              <a:gd name="connsiteX3" fmla="*/ 3884537 w 3942149"/>
              <a:gd name="connsiteY3" fmla="*/ 4379386 h 6949440"/>
              <a:gd name="connsiteX4" fmla="*/ 3221424 w 3942149"/>
              <a:gd name="connsiteY4" fmla="*/ 6852362 h 6949440"/>
              <a:gd name="connsiteX5" fmla="*/ 3219153 w 3942149"/>
              <a:gd name="connsiteY5" fmla="*/ 6858000 h 6949440"/>
              <a:gd name="connsiteX6" fmla="*/ 0 w 3942149"/>
              <a:gd name="connsiteY6" fmla="*/ 6949440 h 6949440"/>
              <a:gd name="connsiteX0" fmla="*/ 0 w 2154655"/>
              <a:gd name="connsiteY0" fmla="*/ 0 h 6858000"/>
              <a:gd name="connsiteX1" fmla="*/ 3379 w 2154655"/>
              <a:gd name="connsiteY1" fmla="*/ 2021 h 6858000"/>
              <a:gd name="connsiteX2" fmla="*/ 1596437 w 2154655"/>
              <a:gd name="connsiteY2" fmla="*/ 1517967 h 6858000"/>
              <a:gd name="connsiteX3" fmla="*/ 2097043 w 2154655"/>
              <a:gd name="connsiteY3" fmla="*/ 4379386 h 6858000"/>
              <a:gd name="connsiteX4" fmla="*/ 1433930 w 2154655"/>
              <a:gd name="connsiteY4" fmla="*/ 6852362 h 6858000"/>
              <a:gd name="connsiteX5" fmla="*/ 1431659 w 2154655"/>
              <a:gd name="connsiteY5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54655" h="6858000">
                <a:moveTo>
                  <a:pt x="0" y="0"/>
                </a:moveTo>
                <a:lnTo>
                  <a:pt x="3379" y="2021"/>
                </a:lnTo>
                <a:cubicBezTo>
                  <a:pt x="667061" y="423753"/>
                  <a:pt x="1239365" y="963389"/>
                  <a:pt x="1596437" y="1517967"/>
                </a:cubicBezTo>
                <a:cubicBezTo>
                  <a:pt x="2133142" y="2350886"/>
                  <a:pt x="2239839" y="3395752"/>
                  <a:pt x="2097043" y="4379386"/>
                </a:cubicBezTo>
                <a:cubicBezTo>
                  <a:pt x="2032295" y="4824358"/>
                  <a:pt x="1812506" y="5869368"/>
                  <a:pt x="1433930" y="6852362"/>
                </a:cubicBezTo>
                <a:lnTo>
                  <a:pt x="1431659" y="6858000"/>
                </a:lnTo>
              </a:path>
            </a:pathLst>
          </a:custGeom>
          <a:noFill/>
          <a:ln w="1905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Avenir Next LT Pro Light"/>
            </a:endParaRPr>
          </a:p>
        </p:txBody>
      </p:sp>
    </p:spTree>
    <p:extLst>
      <p:ext uri="{BB962C8B-B14F-4D97-AF65-F5344CB8AC3E}">
        <p14:creationId xmlns:p14="http://schemas.microsoft.com/office/powerpoint/2010/main" val="337988509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02E045-526B-48CB-9EFB-6D529ED81E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-48227"/>
            <a:ext cx="10668000" cy="1524000"/>
          </a:xfrm>
        </p:spPr>
        <p:txBody>
          <a:bodyPr/>
          <a:lstStyle/>
          <a:p>
            <a:r>
              <a:rPr lang="en-US"/>
              <a:t>Zdroje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697001-382D-43FA-A362-393AED3944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0508" y="1196051"/>
            <a:ext cx="11526453" cy="5534993"/>
          </a:xfrm>
        </p:spPr>
        <p:txBody>
          <a:bodyPr vert="horz" lIns="91440" tIns="45720" rIns="91440" bIns="45720" rtlCol="0" anchor="t">
            <a:normAutofit fontScale="85000" lnSpcReduction="20000"/>
          </a:bodyPr>
          <a:lstStyle/>
          <a:p>
            <a:r>
              <a:rPr lang="en-US" sz="2000" dirty="0">
                <a:solidFill>
                  <a:srgbClr val="FFFFFF"/>
                </a:solidFill>
                <a:latin typeface="Liberation Serif"/>
              </a:rPr>
              <a:t>[1] </a:t>
            </a:r>
            <a:r>
              <a:rPr lang="en-US" sz="2000" i="1" dirty="0">
                <a:solidFill>
                  <a:srgbClr val="FFFFFF"/>
                </a:solidFill>
                <a:ea typeface="+mn-lt"/>
                <a:cs typeface="+mn-lt"/>
              </a:rPr>
              <a:t>Jak </a:t>
            </a:r>
            <a:r>
              <a:rPr lang="en-US" sz="2000" i="1" dirty="0" err="1">
                <a:solidFill>
                  <a:srgbClr val="FFFFFF"/>
                </a:solidFill>
                <a:ea typeface="+mn-lt"/>
                <a:cs typeface="+mn-lt"/>
              </a:rPr>
              <a:t>trefit</a:t>
            </a:r>
            <a:r>
              <a:rPr lang="en-US" sz="2000" i="1" dirty="0">
                <a:solidFill>
                  <a:srgbClr val="FFFFFF"/>
                </a:solidFill>
                <a:ea typeface="+mn-lt"/>
                <a:cs typeface="+mn-lt"/>
              </a:rPr>
              <a:t> </a:t>
            </a:r>
            <a:r>
              <a:rPr lang="en-US" sz="2000" i="1" dirty="0" err="1">
                <a:solidFill>
                  <a:srgbClr val="FFFFFF"/>
                </a:solidFill>
                <a:ea typeface="+mn-lt"/>
                <a:cs typeface="+mn-lt"/>
              </a:rPr>
              <a:t>hřebík</a:t>
            </a:r>
            <a:r>
              <a:rPr lang="en-US" sz="2000" i="1" dirty="0">
                <a:solidFill>
                  <a:srgbClr val="FFFFFF"/>
                </a:solidFill>
                <a:ea typeface="+mn-lt"/>
                <a:cs typeface="+mn-lt"/>
              </a:rPr>
              <a:t> </a:t>
            </a:r>
            <a:r>
              <a:rPr lang="en-US" sz="2000" i="1" dirty="0" err="1">
                <a:solidFill>
                  <a:srgbClr val="FFFFFF"/>
                </a:solidFill>
                <a:ea typeface="+mn-lt"/>
                <a:cs typeface="+mn-lt"/>
              </a:rPr>
              <a:t>na</a:t>
            </a:r>
            <a:r>
              <a:rPr lang="en-US" sz="2000" i="1" dirty="0">
                <a:solidFill>
                  <a:srgbClr val="FFFFFF"/>
                </a:solidFill>
                <a:ea typeface="+mn-lt"/>
                <a:cs typeface="+mn-lt"/>
              </a:rPr>
              <a:t> </a:t>
            </a:r>
            <a:r>
              <a:rPr lang="en-US" sz="2000" i="1" dirty="0" err="1">
                <a:solidFill>
                  <a:srgbClr val="FFFFFF"/>
                </a:solidFill>
                <a:ea typeface="+mn-lt"/>
                <a:cs typeface="+mn-lt"/>
              </a:rPr>
              <a:t>hlavičku</a:t>
            </a:r>
            <a:r>
              <a:rPr lang="en-US" sz="2000" i="1" dirty="0">
                <a:solidFill>
                  <a:srgbClr val="FFFFFF"/>
                </a:solidFill>
                <a:ea typeface="+mn-lt"/>
                <a:cs typeface="+mn-lt"/>
              </a:rPr>
              <a:t> </a:t>
            </a:r>
            <a:r>
              <a:rPr lang="en-US" sz="2000" i="1" dirty="0" err="1">
                <a:solidFill>
                  <a:srgbClr val="FFFFFF"/>
                </a:solidFill>
                <a:ea typeface="+mn-lt"/>
                <a:cs typeface="+mn-lt"/>
              </a:rPr>
              <a:t>aneb</a:t>
            </a:r>
            <a:r>
              <a:rPr lang="en-US" sz="2000" i="1" dirty="0">
                <a:solidFill>
                  <a:srgbClr val="FFFFFF"/>
                </a:solidFill>
                <a:ea typeface="+mn-lt"/>
                <a:cs typeface="+mn-lt"/>
              </a:rPr>
              <a:t> </a:t>
            </a:r>
            <a:r>
              <a:rPr lang="en-US" sz="2000" i="1" dirty="0" err="1">
                <a:solidFill>
                  <a:srgbClr val="FFFFFF"/>
                </a:solidFill>
                <a:ea typeface="+mn-lt"/>
                <a:cs typeface="+mn-lt"/>
              </a:rPr>
              <a:t>už</a:t>
            </a:r>
            <a:r>
              <a:rPr lang="en-US" sz="2000" i="1" dirty="0">
                <a:solidFill>
                  <a:srgbClr val="FFFFFF"/>
                </a:solidFill>
                <a:ea typeface="+mn-lt"/>
                <a:cs typeface="+mn-lt"/>
              </a:rPr>
              <a:t> </a:t>
            </a:r>
            <a:r>
              <a:rPr lang="en-US" sz="2000" i="1" dirty="0" err="1">
                <a:solidFill>
                  <a:srgbClr val="FFFFFF"/>
                </a:solidFill>
                <a:ea typeface="+mn-lt"/>
                <a:cs typeface="+mn-lt"/>
              </a:rPr>
              <a:t>žádné</a:t>
            </a:r>
            <a:r>
              <a:rPr lang="en-US" sz="2000" i="1" dirty="0">
                <a:solidFill>
                  <a:srgbClr val="FFFFFF"/>
                </a:solidFill>
                <a:ea typeface="+mn-lt"/>
                <a:cs typeface="+mn-lt"/>
              </a:rPr>
              <a:t> </a:t>
            </a:r>
            <a:r>
              <a:rPr lang="en-US" sz="2000" i="1" dirty="0" err="1">
                <a:solidFill>
                  <a:srgbClr val="FFFFFF"/>
                </a:solidFill>
                <a:ea typeface="+mn-lt"/>
                <a:cs typeface="+mn-lt"/>
              </a:rPr>
              <a:t>modřiny</a:t>
            </a:r>
            <a:r>
              <a:rPr lang="en-US" sz="2000" dirty="0">
                <a:solidFill>
                  <a:srgbClr val="FFFFFF"/>
                </a:solidFill>
                <a:ea typeface="+mn-lt"/>
                <a:cs typeface="+mn-lt"/>
              </a:rPr>
              <a:t> [online]. [cit. 2021-04-13]. </a:t>
            </a:r>
            <a:r>
              <a:rPr lang="en-US" sz="2000" dirty="0" err="1">
                <a:solidFill>
                  <a:srgbClr val="FFFFFF"/>
                </a:solidFill>
                <a:ea typeface="+mn-lt"/>
                <a:cs typeface="+mn-lt"/>
              </a:rPr>
              <a:t>Dostupné</a:t>
            </a:r>
            <a:r>
              <a:rPr lang="en-US" sz="2000" dirty="0">
                <a:solidFill>
                  <a:srgbClr val="FFFFFF"/>
                </a:solidFill>
                <a:ea typeface="+mn-lt"/>
                <a:cs typeface="+mn-lt"/>
              </a:rPr>
              <a:t> z: </a:t>
            </a:r>
            <a:r>
              <a:rPr lang="en-US" sz="2000" dirty="0">
                <a:solidFill>
                  <a:srgbClr val="FFFFFF"/>
                </a:solidFill>
                <a:ea typeface="+mn-lt"/>
                <a:cs typeface="+mn-lt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https://primanapady.cz/clanek-28690-jak-trefit-hrebik-na-hlavicku-aneb-uz-zadne-modriny</a:t>
            </a:r>
            <a:endParaRPr lang="en-US" sz="2000" dirty="0">
              <a:solidFill>
                <a:srgbClr val="FFFFFF"/>
              </a:solidFill>
              <a:latin typeface="Liberation Serif"/>
            </a:endParaRPr>
          </a:p>
          <a:p>
            <a:r>
              <a:rPr lang="en-US" sz="2000" dirty="0">
                <a:solidFill>
                  <a:srgbClr val="FFFFFF"/>
                </a:solidFill>
                <a:latin typeface="Liberation Serif"/>
              </a:rPr>
              <a:t>[2] </a:t>
            </a:r>
            <a:r>
              <a:rPr lang="en-US" sz="2000" i="1" err="1">
                <a:solidFill>
                  <a:srgbClr val="FFFFFF"/>
                </a:solidFill>
                <a:ea typeface="+mn-lt"/>
                <a:cs typeface="+mn-lt"/>
              </a:rPr>
              <a:t>Úvod</a:t>
            </a:r>
            <a:r>
              <a:rPr lang="en-US" sz="2000" i="1" dirty="0">
                <a:solidFill>
                  <a:srgbClr val="FFFFFF"/>
                </a:solidFill>
                <a:ea typeface="+mn-lt"/>
                <a:cs typeface="+mn-lt"/>
              </a:rPr>
              <a:t> do </a:t>
            </a:r>
            <a:r>
              <a:rPr lang="en-US" sz="2000" i="1" err="1">
                <a:solidFill>
                  <a:srgbClr val="FFFFFF"/>
                </a:solidFill>
                <a:ea typeface="+mn-lt"/>
                <a:cs typeface="+mn-lt"/>
              </a:rPr>
              <a:t>algoritmizace</a:t>
            </a:r>
            <a:r>
              <a:rPr lang="en-US" sz="2000" i="1" dirty="0">
                <a:solidFill>
                  <a:srgbClr val="FFFFFF"/>
                </a:solidFill>
                <a:ea typeface="+mn-lt"/>
                <a:cs typeface="+mn-lt"/>
              </a:rPr>
              <a:t> a </a:t>
            </a:r>
            <a:r>
              <a:rPr lang="en-US" sz="2000" i="1" err="1">
                <a:solidFill>
                  <a:srgbClr val="FFFFFF"/>
                </a:solidFill>
                <a:ea typeface="+mn-lt"/>
                <a:cs typeface="+mn-lt"/>
              </a:rPr>
              <a:t>základní</a:t>
            </a:r>
            <a:r>
              <a:rPr lang="en-US" sz="2000" i="1" dirty="0">
                <a:solidFill>
                  <a:srgbClr val="FFFFFF"/>
                </a:solidFill>
                <a:ea typeface="+mn-lt"/>
                <a:cs typeface="+mn-lt"/>
              </a:rPr>
              <a:t> </a:t>
            </a:r>
            <a:r>
              <a:rPr lang="en-US" sz="2000" i="1" err="1">
                <a:solidFill>
                  <a:srgbClr val="FFFFFF"/>
                </a:solidFill>
                <a:ea typeface="+mn-lt"/>
                <a:cs typeface="+mn-lt"/>
              </a:rPr>
              <a:t>struktury</a:t>
            </a:r>
            <a:r>
              <a:rPr lang="en-US" sz="2000" dirty="0">
                <a:solidFill>
                  <a:srgbClr val="FFFFFF"/>
                </a:solidFill>
                <a:latin typeface="Liberation Serif"/>
              </a:rPr>
              <a:t> </a:t>
            </a:r>
            <a:r>
              <a:rPr lang="en-US" sz="2000" dirty="0">
                <a:solidFill>
                  <a:srgbClr val="FFFFFF"/>
                </a:solidFill>
                <a:ea typeface="+mn-lt"/>
                <a:cs typeface="+mn-lt"/>
              </a:rPr>
              <a:t>[online]. [cit. 2020-09-28]. </a:t>
            </a:r>
            <a:r>
              <a:rPr lang="en-US" sz="2000" err="1">
                <a:solidFill>
                  <a:srgbClr val="FFFFFF"/>
                </a:solidFill>
                <a:ea typeface="+mn-lt"/>
                <a:cs typeface="+mn-lt"/>
              </a:rPr>
              <a:t>Dostupné</a:t>
            </a:r>
            <a:r>
              <a:rPr lang="en-US" sz="2000" dirty="0">
                <a:solidFill>
                  <a:srgbClr val="FFFFFF"/>
                </a:solidFill>
                <a:ea typeface="+mn-lt"/>
                <a:cs typeface="+mn-lt"/>
              </a:rPr>
              <a:t> z: </a:t>
            </a:r>
            <a:r>
              <a:rPr lang="en-US" sz="2000" dirty="0">
                <a:solidFill>
                  <a:srgbClr val="FFFFFF"/>
                </a:solidFill>
                <a:ea typeface="+mn-lt"/>
                <a:cs typeface="+mn-lt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http://bech.mzf.cz/vyvojsl.htm</a:t>
            </a:r>
            <a:r>
              <a:rPr lang="en-US" sz="2000" dirty="0">
                <a:solidFill>
                  <a:srgbClr val="FFFFFF"/>
                </a:solidFill>
                <a:ea typeface="+mn-lt"/>
                <a:cs typeface="+mn-lt"/>
              </a:rPr>
              <a:t> </a:t>
            </a:r>
            <a:endParaRPr lang="en-US" sz="2000">
              <a:solidFill>
                <a:srgbClr val="FFFFFF">
                  <a:alpha val="70000"/>
                </a:srgbClr>
              </a:solidFill>
              <a:latin typeface="Liberation Serif"/>
            </a:endParaRPr>
          </a:p>
          <a:p>
            <a:r>
              <a:rPr lang="en-US" sz="2000" dirty="0">
                <a:solidFill>
                  <a:srgbClr val="FFFFFF"/>
                </a:solidFill>
                <a:ea typeface="+mn-lt"/>
                <a:cs typeface="+mn-lt"/>
              </a:rPr>
              <a:t>[3]</a:t>
            </a:r>
            <a:r>
              <a:rPr lang="en-US" sz="2000" i="1" dirty="0">
                <a:solidFill>
                  <a:srgbClr val="FFFFFF"/>
                </a:solidFill>
                <a:ea typeface="+mn-lt"/>
                <a:cs typeface="+mn-lt"/>
              </a:rPr>
              <a:t> </a:t>
            </a:r>
            <a:r>
              <a:rPr lang="en-US" sz="2000" i="1" dirty="0" err="1">
                <a:solidFill>
                  <a:srgbClr val="FFFFFF"/>
                </a:solidFill>
                <a:ea typeface="+mn-lt"/>
                <a:cs typeface="+mn-lt"/>
              </a:rPr>
              <a:t>Signály</a:t>
            </a:r>
            <a:r>
              <a:rPr lang="en-US" sz="2000" i="1" dirty="0">
                <a:solidFill>
                  <a:srgbClr val="FFFFFF"/>
                </a:solidFill>
                <a:ea typeface="+mn-lt"/>
                <a:cs typeface="+mn-lt"/>
              </a:rPr>
              <a:t> pro </a:t>
            </a:r>
            <a:r>
              <a:rPr lang="en-US" sz="2000" i="1" dirty="0" err="1">
                <a:solidFill>
                  <a:srgbClr val="FFFFFF"/>
                </a:solidFill>
                <a:ea typeface="+mn-lt"/>
                <a:cs typeface="+mn-lt"/>
              </a:rPr>
              <a:t>chodce</a:t>
            </a:r>
            <a:r>
              <a:rPr lang="en-US" sz="2000" dirty="0">
                <a:solidFill>
                  <a:srgbClr val="FFFFFF"/>
                </a:solidFill>
                <a:ea typeface="+mn-lt"/>
                <a:cs typeface="+mn-lt"/>
              </a:rPr>
              <a:t> [online]. [cit. 2021-04-13]. </a:t>
            </a:r>
            <a:r>
              <a:rPr lang="en-US" sz="2000" dirty="0" err="1">
                <a:solidFill>
                  <a:srgbClr val="FFFFFF"/>
                </a:solidFill>
                <a:ea typeface="+mn-lt"/>
                <a:cs typeface="+mn-lt"/>
              </a:rPr>
              <a:t>Dostupné</a:t>
            </a:r>
            <a:r>
              <a:rPr lang="en-US" sz="2000" dirty="0">
                <a:solidFill>
                  <a:srgbClr val="FFFFFF"/>
                </a:solidFill>
                <a:ea typeface="+mn-lt"/>
                <a:cs typeface="+mn-lt"/>
              </a:rPr>
              <a:t> z: </a:t>
            </a:r>
            <a:r>
              <a:rPr lang="en-US" sz="2000" dirty="0">
                <a:solidFill>
                  <a:srgbClr val="FFFFFF"/>
                </a:solidFill>
                <a:ea typeface="+mn-lt"/>
                <a:cs typeface="+mn-lt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https://cs.wikipedia.org/wiki/Sign%C3%A1ly_pro_chodce</a:t>
            </a:r>
            <a:endParaRPr lang="en-US" sz="2000" dirty="0">
              <a:solidFill>
                <a:srgbClr val="FFFFFF"/>
              </a:solidFill>
              <a:ea typeface="+mn-lt"/>
              <a:cs typeface="+mn-lt"/>
            </a:endParaRPr>
          </a:p>
          <a:p>
            <a:r>
              <a:rPr lang="en-US" sz="2000" dirty="0">
                <a:solidFill>
                  <a:srgbClr val="FFFFFF"/>
                </a:solidFill>
                <a:latin typeface="Liberation Serif"/>
              </a:rPr>
              <a:t>[4] </a:t>
            </a:r>
            <a:r>
              <a:rPr lang="en-US" sz="2000" i="1" err="1">
                <a:solidFill>
                  <a:srgbClr val="FFFFFF"/>
                </a:solidFill>
                <a:ea typeface="+mn-lt"/>
                <a:cs typeface="+mn-lt"/>
              </a:rPr>
              <a:t>Algoritmus</a:t>
            </a:r>
            <a:r>
              <a:rPr lang="en-US" sz="2000" dirty="0">
                <a:solidFill>
                  <a:srgbClr val="FFFFFF"/>
                </a:solidFill>
                <a:latin typeface="Liberation Serif"/>
              </a:rPr>
              <a:t> </a:t>
            </a:r>
            <a:r>
              <a:rPr lang="en-US" sz="2000" dirty="0">
                <a:solidFill>
                  <a:srgbClr val="FFFFFF"/>
                </a:solidFill>
                <a:ea typeface="+mn-lt"/>
                <a:cs typeface="+mn-lt"/>
              </a:rPr>
              <a:t>[online]. [cit. 2020-09-28]. </a:t>
            </a:r>
            <a:r>
              <a:rPr lang="en-US" sz="2000" err="1">
                <a:solidFill>
                  <a:srgbClr val="FFFFFF"/>
                </a:solidFill>
                <a:ea typeface="+mn-lt"/>
                <a:cs typeface="+mn-lt"/>
              </a:rPr>
              <a:t>Dostupné</a:t>
            </a:r>
            <a:r>
              <a:rPr lang="en-US" sz="2000" dirty="0">
                <a:solidFill>
                  <a:srgbClr val="FFFFFF"/>
                </a:solidFill>
                <a:ea typeface="+mn-lt"/>
                <a:cs typeface="+mn-lt"/>
              </a:rPr>
              <a:t> z: </a:t>
            </a:r>
            <a:r>
              <a:rPr lang="en-US" sz="2000" dirty="0">
                <a:solidFill>
                  <a:srgbClr val="FFFFFF"/>
                </a:solidFill>
                <a:ea typeface="+mn-lt"/>
                <a:cs typeface="+mn-lt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http://bunney.eu/basic/stranky/page14.html</a:t>
            </a:r>
            <a:r>
              <a:rPr lang="en-US" sz="2000" dirty="0">
                <a:solidFill>
                  <a:srgbClr val="FFFFFF"/>
                </a:solidFill>
                <a:ea typeface="+mn-lt"/>
                <a:cs typeface="+mn-lt"/>
              </a:rPr>
              <a:t> </a:t>
            </a:r>
            <a:endParaRPr lang="en-US" sz="2000"/>
          </a:p>
          <a:p>
            <a:r>
              <a:rPr lang="en-US" sz="2000" dirty="0">
                <a:solidFill>
                  <a:srgbClr val="FFFFFF"/>
                </a:solidFill>
                <a:ea typeface="+mn-lt"/>
                <a:cs typeface="+mn-lt"/>
              </a:rPr>
              <a:t>[5]</a:t>
            </a:r>
            <a:r>
              <a:rPr lang="en-US" sz="2000" i="1" dirty="0">
                <a:solidFill>
                  <a:srgbClr val="FFFFFF"/>
                </a:solidFill>
                <a:ea typeface="+mn-lt"/>
                <a:cs typeface="+mn-lt"/>
              </a:rPr>
              <a:t> </a:t>
            </a:r>
            <a:r>
              <a:rPr lang="en-US" sz="2000" i="1" err="1">
                <a:solidFill>
                  <a:srgbClr val="FFFFFF"/>
                </a:solidFill>
                <a:ea typeface="+mn-lt"/>
                <a:cs typeface="+mn-lt"/>
              </a:rPr>
              <a:t>Takhle</a:t>
            </a:r>
            <a:r>
              <a:rPr lang="en-US" sz="2000" i="1" dirty="0">
                <a:solidFill>
                  <a:srgbClr val="FFFFFF"/>
                </a:solidFill>
                <a:ea typeface="+mn-lt"/>
                <a:cs typeface="+mn-lt"/>
              </a:rPr>
              <a:t> </a:t>
            </a:r>
            <a:r>
              <a:rPr lang="en-US" sz="2000" i="1" err="1">
                <a:solidFill>
                  <a:srgbClr val="FFFFFF"/>
                </a:solidFill>
                <a:ea typeface="+mn-lt"/>
                <a:cs typeface="+mn-lt"/>
              </a:rPr>
              <a:t>vypadají</a:t>
            </a:r>
            <a:r>
              <a:rPr lang="en-US" sz="2000" i="1" dirty="0">
                <a:solidFill>
                  <a:srgbClr val="FFFFFF"/>
                </a:solidFill>
                <a:ea typeface="+mn-lt"/>
                <a:cs typeface="+mn-lt"/>
              </a:rPr>
              <a:t> </a:t>
            </a:r>
            <a:r>
              <a:rPr lang="en-US" sz="2000" i="1" err="1">
                <a:solidFill>
                  <a:srgbClr val="FFFFFF"/>
                </a:solidFill>
                <a:ea typeface="+mn-lt"/>
                <a:cs typeface="+mn-lt"/>
              </a:rPr>
              <a:t>jídla</a:t>
            </a:r>
            <a:r>
              <a:rPr lang="en-US" sz="2000" i="1" dirty="0">
                <a:solidFill>
                  <a:srgbClr val="FFFFFF"/>
                </a:solidFill>
                <a:ea typeface="+mn-lt"/>
                <a:cs typeface="+mn-lt"/>
              </a:rPr>
              <a:t> </a:t>
            </a:r>
            <a:r>
              <a:rPr lang="en-US" sz="2000" i="1" err="1">
                <a:solidFill>
                  <a:srgbClr val="FFFFFF"/>
                </a:solidFill>
                <a:ea typeface="+mn-lt"/>
                <a:cs typeface="+mn-lt"/>
              </a:rPr>
              <a:t>ve</a:t>
            </a:r>
            <a:r>
              <a:rPr lang="en-US" sz="2000" i="1" dirty="0">
                <a:solidFill>
                  <a:srgbClr val="FFFFFF"/>
                </a:solidFill>
                <a:ea typeface="+mn-lt"/>
                <a:cs typeface="+mn-lt"/>
              </a:rPr>
              <a:t> </a:t>
            </a:r>
            <a:r>
              <a:rPr lang="en-US" sz="2000" i="1" err="1">
                <a:solidFill>
                  <a:srgbClr val="FFFFFF"/>
                </a:solidFill>
                <a:ea typeface="+mn-lt"/>
                <a:cs typeface="+mn-lt"/>
              </a:rPr>
              <a:t>školních</a:t>
            </a:r>
            <a:r>
              <a:rPr lang="en-US" sz="2000" i="1" dirty="0">
                <a:solidFill>
                  <a:srgbClr val="FFFFFF"/>
                </a:solidFill>
                <a:ea typeface="+mn-lt"/>
                <a:cs typeface="+mn-lt"/>
              </a:rPr>
              <a:t> </a:t>
            </a:r>
            <a:r>
              <a:rPr lang="en-US" sz="2000" i="1" err="1">
                <a:solidFill>
                  <a:srgbClr val="FFFFFF"/>
                </a:solidFill>
                <a:ea typeface="+mn-lt"/>
                <a:cs typeface="+mn-lt"/>
              </a:rPr>
              <a:t>jídelnách</a:t>
            </a:r>
            <a:r>
              <a:rPr lang="en-US" sz="2000" i="1" dirty="0">
                <a:solidFill>
                  <a:srgbClr val="FFFFFF"/>
                </a:solidFill>
                <a:ea typeface="+mn-lt"/>
                <a:cs typeface="+mn-lt"/>
              </a:rPr>
              <a:t>. </a:t>
            </a:r>
            <a:r>
              <a:rPr lang="en-US" sz="2000" i="1" err="1">
                <a:solidFill>
                  <a:srgbClr val="FFFFFF"/>
                </a:solidFill>
                <a:ea typeface="+mn-lt"/>
                <a:cs typeface="+mn-lt"/>
              </a:rPr>
              <a:t>Obědy</a:t>
            </a:r>
            <a:r>
              <a:rPr lang="en-US" sz="2000" i="1" dirty="0">
                <a:solidFill>
                  <a:srgbClr val="FFFFFF"/>
                </a:solidFill>
                <a:ea typeface="+mn-lt"/>
                <a:cs typeface="+mn-lt"/>
              </a:rPr>
              <a:t> </a:t>
            </a:r>
            <a:r>
              <a:rPr lang="en-US" sz="2000" i="1" err="1">
                <a:solidFill>
                  <a:srgbClr val="FFFFFF"/>
                </a:solidFill>
                <a:ea typeface="+mn-lt"/>
                <a:cs typeface="+mn-lt"/>
              </a:rPr>
              <a:t>očima</a:t>
            </a:r>
            <a:r>
              <a:rPr lang="en-US" sz="2000" i="1" dirty="0">
                <a:solidFill>
                  <a:srgbClr val="FFFFFF"/>
                </a:solidFill>
                <a:ea typeface="+mn-lt"/>
                <a:cs typeface="+mn-lt"/>
              </a:rPr>
              <a:t> </a:t>
            </a:r>
            <a:r>
              <a:rPr lang="en-US" sz="2000" i="1" err="1">
                <a:solidFill>
                  <a:srgbClr val="FFFFFF"/>
                </a:solidFill>
                <a:ea typeface="+mn-lt"/>
                <a:cs typeface="+mn-lt"/>
              </a:rPr>
              <a:t>školáků</a:t>
            </a:r>
            <a:r>
              <a:rPr lang="en-US" sz="2000" i="1" dirty="0">
                <a:solidFill>
                  <a:srgbClr val="FFFFFF"/>
                </a:solidFill>
                <a:ea typeface="+mn-lt"/>
                <a:cs typeface="+mn-lt"/>
              </a:rPr>
              <a:t> </a:t>
            </a:r>
            <a:r>
              <a:rPr lang="en-US" sz="2000" i="1" err="1">
                <a:solidFill>
                  <a:srgbClr val="FFFFFF"/>
                </a:solidFill>
                <a:ea typeface="+mn-lt"/>
                <a:cs typeface="+mn-lt"/>
              </a:rPr>
              <a:t>i</a:t>
            </a:r>
            <a:r>
              <a:rPr lang="en-US" sz="2000" i="1" dirty="0">
                <a:solidFill>
                  <a:srgbClr val="FFFFFF"/>
                </a:solidFill>
                <a:ea typeface="+mn-lt"/>
                <a:cs typeface="+mn-lt"/>
              </a:rPr>
              <a:t> </a:t>
            </a:r>
            <a:r>
              <a:rPr lang="en-US" sz="2000" i="1" err="1">
                <a:solidFill>
                  <a:srgbClr val="FFFFFF"/>
                </a:solidFill>
                <a:ea typeface="+mn-lt"/>
                <a:cs typeface="+mn-lt"/>
              </a:rPr>
              <a:t>zaměstnanců</a:t>
            </a:r>
            <a:r>
              <a:rPr lang="en-US" sz="2000" dirty="0">
                <a:solidFill>
                  <a:srgbClr val="FFFFFF"/>
                </a:solidFill>
                <a:ea typeface="+mn-lt"/>
                <a:cs typeface="+mn-lt"/>
              </a:rPr>
              <a:t> [online]. [cit. 2021-04-13]. </a:t>
            </a:r>
            <a:r>
              <a:rPr lang="en-US" sz="2000" err="1">
                <a:solidFill>
                  <a:srgbClr val="FFFFFF"/>
                </a:solidFill>
                <a:ea typeface="+mn-lt"/>
                <a:cs typeface="+mn-lt"/>
              </a:rPr>
              <a:t>Dostupné</a:t>
            </a:r>
            <a:r>
              <a:rPr lang="en-US" sz="2000" dirty="0">
                <a:solidFill>
                  <a:srgbClr val="FFFFFF"/>
                </a:solidFill>
                <a:ea typeface="+mn-lt"/>
                <a:cs typeface="+mn-lt"/>
              </a:rPr>
              <a:t> z: </a:t>
            </a:r>
            <a:r>
              <a:rPr lang="en-US" sz="2000" dirty="0">
                <a:solidFill>
                  <a:srgbClr val="FFFFFF"/>
                </a:solidFill>
                <a:ea typeface="+mn-lt"/>
                <a:cs typeface="+mn-lt"/>
                <a:hlinkClick r:id="rId6"/>
              </a:rPr>
              <a:t>https://www.reflex.cz/clanek/zpravy/48227/takhle-vypadaji-jidla-ve-skolnich-jidelnach-obedy-ocima-skolaku-i-zamestnancu.html</a:t>
            </a:r>
            <a:r>
              <a:rPr lang="en-US" sz="2000" dirty="0">
                <a:solidFill>
                  <a:srgbClr val="FFFFFF"/>
                </a:solidFill>
                <a:ea typeface="+mn-lt"/>
                <a:cs typeface="+mn-lt"/>
              </a:rPr>
              <a:t> </a:t>
            </a:r>
            <a:endParaRPr lang="en-US" sz="2000"/>
          </a:p>
          <a:p>
            <a:r>
              <a:rPr lang="en-US" sz="2000" dirty="0">
                <a:solidFill>
                  <a:srgbClr val="FFFFFF"/>
                </a:solidFill>
              </a:rPr>
              <a:t>[6] </a:t>
            </a:r>
            <a:r>
              <a:rPr lang="en-US" sz="2000" i="1" err="1">
                <a:solidFill>
                  <a:srgbClr val="FFFFFF"/>
                </a:solidFill>
                <a:ea typeface="+mn-lt"/>
                <a:cs typeface="+mn-lt"/>
              </a:rPr>
              <a:t>Masové</a:t>
            </a:r>
            <a:r>
              <a:rPr lang="en-US" sz="2000" i="1" dirty="0">
                <a:solidFill>
                  <a:srgbClr val="FFFFFF"/>
                </a:solidFill>
                <a:ea typeface="+mn-lt"/>
                <a:cs typeface="+mn-lt"/>
              </a:rPr>
              <a:t> </a:t>
            </a:r>
            <a:r>
              <a:rPr lang="en-US" sz="2000" i="1" err="1">
                <a:solidFill>
                  <a:srgbClr val="FFFFFF"/>
                </a:solidFill>
                <a:ea typeface="+mn-lt"/>
                <a:cs typeface="+mn-lt"/>
              </a:rPr>
              <a:t>kuličky</a:t>
            </a:r>
            <a:r>
              <a:rPr lang="en-US" sz="2000" i="1" dirty="0">
                <a:solidFill>
                  <a:srgbClr val="FFFFFF"/>
                </a:solidFill>
                <a:ea typeface="+mn-lt"/>
                <a:cs typeface="+mn-lt"/>
              </a:rPr>
              <a:t> s </a:t>
            </a:r>
            <a:r>
              <a:rPr lang="en-US" sz="2000" i="1" err="1">
                <a:solidFill>
                  <a:srgbClr val="FFFFFF"/>
                </a:solidFill>
                <a:ea typeface="+mn-lt"/>
                <a:cs typeface="+mn-lt"/>
              </a:rPr>
              <a:t>těstovinami</a:t>
            </a:r>
            <a:r>
              <a:rPr lang="en-US" sz="2000" i="1" dirty="0">
                <a:solidFill>
                  <a:srgbClr val="FFFFFF"/>
                </a:solidFill>
                <a:ea typeface="+mn-lt"/>
                <a:cs typeface="+mn-lt"/>
              </a:rPr>
              <a:t> </a:t>
            </a:r>
            <a:r>
              <a:rPr lang="en-US" sz="2000" i="1" err="1">
                <a:solidFill>
                  <a:srgbClr val="FFFFFF"/>
                </a:solidFill>
                <a:ea typeface="+mn-lt"/>
                <a:cs typeface="+mn-lt"/>
              </a:rPr>
              <a:t>zalité</a:t>
            </a:r>
            <a:r>
              <a:rPr lang="en-US" sz="2000" i="1" dirty="0">
                <a:solidFill>
                  <a:srgbClr val="FFFFFF"/>
                </a:solidFill>
                <a:ea typeface="+mn-lt"/>
                <a:cs typeface="+mn-lt"/>
              </a:rPr>
              <a:t> </a:t>
            </a:r>
            <a:r>
              <a:rPr lang="en-US" sz="2000" i="1" err="1">
                <a:solidFill>
                  <a:srgbClr val="FFFFFF"/>
                </a:solidFill>
                <a:ea typeface="+mn-lt"/>
                <a:cs typeface="+mn-lt"/>
              </a:rPr>
              <a:t>rajčatovou</a:t>
            </a:r>
            <a:r>
              <a:rPr lang="en-US" sz="2000" i="1" dirty="0">
                <a:solidFill>
                  <a:srgbClr val="FFFFFF"/>
                </a:solidFill>
                <a:ea typeface="+mn-lt"/>
                <a:cs typeface="+mn-lt"/>
              </a:rPr>
              <a:t> </a:t>
            </a:r>
            <a:r>
              <a:rPr lang="en-US" sz="2000" i="1" err="1">
                <a:solidFill>
                  <a:srgbClr val="FFFFFF"/>
                </a:solidFill>
                <a:ea typeface="+mn-lt"/>
                <a:cs typeface="+mn-lt"/>
              </a:rPr>
              <a:t>omáčkou</a:t>
            </a:r>
            <a:r>
              <a:rPr lang="en-US" sz="2000" dirty="0">
                <a:solidFill>
                  <a:srgbClr val="FFFFFF"/>
                </a:solidFill>
                <a:ea typeface="+mn-lt"/>
                <a:cs typeface="+mn-lt"/>
              </a:rPr>
              <a:t> [online]. [cit. 2021-04-13]. </a:t>
            </a:r>
            <a:r>
              <a:rPr lang="en-US" sz="2000" err="1">
                <a:solidFill>
                  <a:srgbClr val="FFFFFF"/>
                </a:solidFill>
                <a:ea typeface="+mn-lt"/>
                <a:cs typeface="+mn-lt"/>
              </a:rPr>
              <a:t>Dostupné</a:t>
            </a:r>
            <a:r>
              <a:rPr lang="en-US" sz="2000" dirty="0">
                <a:solidFill>
                  <a:srgbClr val="FFFFFF"/>
                </a:solidFill>
                <a:ea typeface="+mn-lt"/>
                <a:cs typeface="+mn-lt"/>
              </a:rPr>
              <a:t> z: </a:t>
            </a:r>
            <a:r>
              <a:rPr lang="en-US" sz="2000" dirty="0">
                <a:solidFill>
                  <a:srgbClr val="FFFFFF"/>
                </a:solidFill>
                <a:ea typeface="+mn-lt"/>
                <a:cs typeface="+mn-lt"/>
                <a:hlinkClick r:id="rId7"/>
              </a:rPr>
              <a:t>https://www.receptyonline.cz/recept/jidlo/masove-kulicky-s-testovinami-zalite-rajcatovou-omackou/</a:t>
            </a:r>
            <a:r>
              <a:rPr lang="en-US" sz="2000" dirty="0">
                <a:solidFill>
                  <a:srgbClr val="FFFFFF"/>
                </a:solidFill>
                <a:ea typeface="+mn-lt"/>
                <a:cs typeface="+mn-lt"/>
              </a:rPr>
              <a:t> </a:t>
            </a:r>
          </a:p>
          <a:p>
            <a:r>
              <a:rPr lang="en-US" sz="2000" dirty="0">
                <a:solidFill>
                  <a:srgbClr val="FFFFFF"/>
                </a:solidFill>
              </a:rPr>
              <a:t>[7] </a:t>
            </a:r>
            <a:r>
              <a:rPr lang="en-US" sz="2000" i="1" err="1">
                <a:solidFill>
                  <a:srgbClr val="FFFFFF"/>
                </a:solidFill>
                <a:ea typeface="+mn-lt"/>
                <a:cs typeface="+mn-lt"/>
              </a:rPr>
              <a:t>Základy</a:t>
            </a:r>
            <a:r>
              <a:rPr lang="en-US" sz="2000" i="1" dirty="0">
                <a:solidFill>
                  <a:srgbClr val="FFFFFF"/>
                </a:solidFill>
                <a:ea typeface="+mn-lt"/>
                <a:cs typeface="+mn-lt"/>
              </a:rPr>
              <a:t> </a:t>
            </a:r>
            <a:r>
              <a:rPr lang="en-US" sz="2000" i="1" err="1">
                <a:solidFill>
                  <a:srgbClr val="FFFFFF"/>
                </a:solidFill>
                <a:ea typeface="+mn-lt"/>
                <a:cs typeface="+mn-lt"/>
              </a:rPr>
              <a:t>programování</a:t>
            </a:r>
            <a:r>
              <a:rPr lang="en-US" sz="2000" i="1" dirty="0">
                <a:solidFill>
                  <a:srgbClr val="FFFFFF"/>
                </a:solidFill>
                <a:ea typeface="+mn-lt"/>
                <a:cs typeface="+mn-lt"/>
              </a:rPr>
              <a:t> – co by </a:t>
            </a:r>
            <a:r>
              <a:rPr lang="en-US" sz="2000" i="1" err="1">
                <a:solidFill>
                  <a:srgbClr val="FFFFFF"/>
                </a:solidFill>
                <a:ea typeface="+mn-lt"/>
                <a:cs typeface="+mn-lt"/>
              </a:rPr>
              <a:t>měl</a:t>
            </a:r>
            <a:r>
              <a:rPr lang="en-US" sz="2000" i="1" dirty="0">
                <a:solidFill>
                  <a:srgbClr val="FFFFFF"/>
                </a:solidFill>
                <a:ea typeface="+mn-lt"/>
                <a:cs typeface="+mn-lt"/>
              </a:rPr>
              <a:t> </a:t>
            </a:r>
            <a:r>
              <a:rPr lang="en-US" sz="2000" i="1" err="1">
                <a:solidFill>
                  <a:srgbClr val="FFFFFF"/>
                </a:solidFill>
                <a:ea typeface="+mn-lt"/>
                <a:cs typeface="+mn-lt"/>
              </a:rPr>
              <a:t>vědět</a:t>
            </a:r>
            <a:r>
              <a:rPr lang="en-US" sz="2000" i="1" dirty="0">
                <a:solidFill>
                  <a:srgbClr val="FFFFFF"/>
                </a:solidFill>
                <a:ea typeface="+mn-lt"/>
                <a:cs typeface="+mn-lt"/>
              </a:rPr>
              <a:t> </a:t>
            </a:r>
            <a:r>
              <a:rPr lang="en-US" sz="2000" i="1" err="1">
                <a:solidFill>
                  <a:srgbClr val="FFFFFF"/>
                </a:solidFill>
                <a:ea typeface="+mn-lt"/>
                <a:cs typeface="+mn-lt"/>
              </a:rPr>
              <a:t>každý</a:t>
            </a:r>
            <a:r>
              <a:rPr lang="en-US" sz="2000" i="1" dirty="0">
                <a:solidFill>
                  <a:srgbClr val="FFFFFF"/>
                </a:solidFill>
                <a:ea typeface="+mn-lt"/>
                <a:cs typeface="+mn-lt"/>
              </a:rPr>
              <a:t> </a:t>
            </a:r>
            <a:r>
              <a:rPr lang="en-US" sz="2000" i="1" err="1">
                <a:solidFill>
                  <a:srgbClr val="FFFFFF"/>
                </a:solidFill>
                <a:ea typeface="+mn-lt"/>
                <a:cs typeface="+mn-lt"/>
              </a:rPr>
              <a:t>začátečník</a:t>
            </a:r>
            <a:r>
              <a:rPr lang="en-US" sz="2000" dirty="0">
                <a:solidFill>
                  <a:srgbClr val="FFFFFF"/>
                </a:solidFill>
                <a:ea typeface="+mn-lt"/>
                <a:cs typeface="+mn-lt"/>
              </a:rPr>
              <a:t> [online]. [cit. 2021-04-13]. </a:t>
            </a:r>
            <a:r>
              <a:rPr lang="en-US" sz="2000" err="1">
                <a:solidFill>
                  <a:srgbClr val="FFFFFF"/>
                </a:solidFill>
                <a:ea typeface="+mn-lt"/>
                <a:cs typeface="+mn-lt"/>
              </a:rPr>
              <a:t>Dostupné</a:t>
            </a:r>
            <a:r>
              <a:rPr lang="en-US" sz="2000" dirty="0">
                <a:solidFill>
                  <a:srgbClr val="FFFFFF"/>
                </a:solidFill>
                <a:ea typeface="+mn-lt"/>
                <a:cs typeface="+mn-lt"/>
              </a:rPr>
              <a:t> z: </a:t>
            </a:r>
            <a:r>
              <a:rPr lang="en-US" sz="2000" dirty="0">
                <a:solidFill>
                  <a:srgbClr val="FFFFFF"/>
                </a:solidFill>
                <a:ea typeface="+mn-lt"/>
                <a:cs typeface="+mn-lt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https://www.expressinfo.cz/technika/uspesny-web/zaklady-programovani-co-by-mel-vedet-kazdy-zacatecnik/4027/</a:t>
            </a:r>
            <a:r>
              <a:rPr lang="en-US" sz="2000" dirty="0">
                <a:solidFill>
                  <a:srgbClr val="FFFFFF"/>
                </a:solidFill>
                <a:ea typeface="+mn-lt"/>
                <a:cs typeface="+mn-lt"/>
              </a:rPr>
              <a:t> </a:t>
            </a:r>
            <a:endParaRPr lang="en-US" sz="2000">
              <a:ea typeface="+mn-lt"/>
              <a:cs typeface="+mn-lt"/>
            </a:endParaRPr>
          </a:p>
          <a:p>
            <a:r>
              <a:rPr lang="en-US" sz="2000" dirty="0">
                <a:solidFill>
                  <a:srgbClr val="FFFFFF"/>
                </a:solidFill>
              </a:rPr>
              <a:t>[8] </a:t>
            </a:r>
            <a:r>
              <a:rPr lang="en-US" sz="2000" i="1" dirty="0">
                <a:solidFill>
                  <a:srgbClr val="FFFFFF"/>
                </a:solidFill>
                <a:ea typeface="+mn-lt"/>
                <a:cs typeface="+mn-lt"/>
              </a:rPr>
              <a:t>BAKALÁŘI </a:t>
            </a:r>
            <a:r>
              <a:rPr lang="en-US" sz="2000" i="1" err="1">
                <a:solidFill>
                  <a:srgbClr val="FFFFFF"/>
                </a:solidFill>
                <a:ea typeface="+mn-lt"/>
                <a:cs typeface="+mn-lt"/>
              </a:rPr>
              <a:t>Rozvrh</a:t>
            </a:r>
            <a:r>
              <a:rPr lang="en-US" sz="2000" i="1" dirty="0">
                <a:solidFill>
                  <a:srgbClr val="FFFFFF"/>
                </a:solidFill>
                <a:ea typeface="+mn-lt"/>
                <a:cs typeface="+mn-lt"/>
              </a:rPr>
              <a:t> </a:t>
            </a:r>
            <a:r>
              <a:rPr lang="en-US" sz="2000" i="1" err="1">
                <a:solidFill>
                  <a:srgbClr val="FFFFFF"/>
                </a:solidFill>
                <a:ea typeface="+mn-lt"/>
                <a:cs typeface="+mn-lt"/>
              </a:rPr>
              <a:t>hodin</a:t>
            </a:r>
            <a:r>
              <a:rPr lang="en-US" sz="2000" dirty="0">
                <a:solidFill>
                  <a:srgbClr val="FFFFFF"/>
                </a:solidFill>
                <a:ea typeface="+mn-lt"/>
                <a:cs typeface="+mn-lt"/>
              </a:rPr>
              <a:t> [online]. [cit. 2021-04-13]. </a:t>
            </a:r>
            <a:r>
              <a:rPr lang="en-US" sz="2000" err="1">
                <a:solidFill>
                  <a:srgbClr val="FFFFFF"/>
                </a:solidFill>
                <a:ea typeface="+mn-lt"/>
                <a:cs typeface="+mn-lt"/>
              </a:rPr>
              <a:t>Dostupné</a:t>
            </a:r>
            <a:r>
              <a:rPr lang="en-US" sz="2000" dirty="0">
                <a:solidFill>
                  <a:srgbClr val="FFFFFF"/>
                </a:solidFill>
                <a:ea typeface="+mn-lt"/>
                <a:cs typeface="+mn-lt"/>
              </a:rPr>
              <a:t> z: </a:t>
            </a:r>
            <a:r>
              <a:rPr lang="en-US" sz="2000" dirty="0">
                <a:solidFill>
                  <a:srgbClr val="FFFFFF"/>
                </a:solidFill>
                <a:ea typeface="+mn-lt"/>
                <a:cs typeface="+mn-lt"/>
                <a:hlinkClick r:id="rId9"/>
              </a:rPr>
              <a:t>https://www.bakalari.cz/Timetable</a:t>
            </a:r>
            <a:r>
              <a:rPr lang="en-US" sz="2000" dirty="0">
                <a:solidFill>
                  <a:srgbClr val="FFFFFF"/>
                </a:solidFill>
                <a:ea typeface="+mn-lt"/>
                <a:cs typeface="+mn-lt"/>
              </a:rPr>
              <a:t> </a:t>
            </a:r>
            <a:endParaRPr lang="en-US" dirty="0">
              <a:ea typeface="+mn-lt"/>
              <a:cs typeface="+mn-lt"/>
            </a:endParaRPr>
          </a:p>
          <a:p>
            <a:endParaRPr lang="en-US" dirty="0">
              <a:solidFill>
                <a:srgbClr val="FFFFFF">
                  <a:alpha val="7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7718722"/>
      </p:ext>
    </p:extLst>
  </p:cSld>
  <p:clrMapOvr>
    <a:masterClrMapping/>
  </p:clrMapOvr>
</p:sld>
</file>

<file path=ppt/theme/theme1.xml><?xml version="1.0" encoding="utf-8"?>
<a:theme xmlns:a="http://schemas.openxmlformats.org/drawingml/2006/main" name="PebbleVTI">
  <a:themeElements>
    <a:clrScheme name="Blush 3">
      <a:dk1>
        <a:sysClr val="windowText" lastClr="000000"/>
      </a:dk1>
      <a:lt1>
        <a:sysClr val="window" lastClr="FFFFFF"/>
      </a:lt1>
      <a:dk2>
        <a:srgbClr val="B15E4E"/>
      </a:dk2>
      <a:lt2>
        <a:srgbClr val="FFFFFF"/>
      </a:lt2>
      <a:accent1>
        <a:srgbClr val="C5B096"/>
      </a:accent1>
      <a:accent2>
        <a:srgbClr val="ECA855"/>
      </a:accent2>
      <a:accent3>
        <a:srgbClr val="9BBFB0"/>
      </a:accent3>
      <a:accent4>
        <a:srgbClr val="A9AEA7"/>
      </a:accent4>
      <a:accent5>
        <a:srgbClr val="6A787C"/>
      </a:accent5>
      <a:accent6>
        <a:srgbClr val="3B4345"/>
      </a:accent6>
      <a:hlink>
        <a:srgbClr val="ECA855"/>
      </a:hlink>
      <a:folHlink>
        <a:srgbClr val="6A392F"/>
      </a:folHlink>
    </a:clrScheme>
    <a:fontScheme name="Custom 4">
      <a:majorFont>
        <a:latin typeface="Sitka Subheading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ebbleVTI" id="{8B4DB91D-6BB4-4BA3-973A-733D3AF2680E}" vid="{9A19CF0D-2077-4BF4-BAA5-86934C336D5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0</Words>
  <Application>Microsoft Office PowerPoint</Application>
  <PresentationFormat>Širokoúhlá obrazovka</PresentationFormat>
  <Paragraphs>0</Paragraphs>
  <Slides>24</Slides>
  <Notes>0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24</vt:i4>
      </vt:variant>
    </vt:vector>
  </HeadingPairs>
  <TitlesOfParts>
    <vt:vector size="25" baseType="lpstr">
      <vt:lpstr>PebbleVTI</vt:lpstr>
      <vt:lpstr>Algoritmy</vt:lpstr>
      <vt:lpstr>Definice algoritmu</vt:lpstr>
      <vt:lpstr>Definice algoritmu</vt:lpstr>
      <vt:lpstr>[1]</vt:lpstr>
      <vt:lpstr>[2]</vt:lpstr>
      <vt:lpstr>Semafor</vt:lpstr>
      <vt:lpstr>Semafor</vt:lpstr>
      <vt:lpstr>Prezentace aplikace PowerPoint</vt:lpstr>
      <vt:lpstr>Vlastnosti algoritmu</vt:lpstr>
      <vt:lpstr>Vlastnosti algoritmu</vt:lpstr>
      <vt:lpstr>Vlastnosti algoritmu</vt:lpstr>
      <vt:lpstr>Vlastnosti algoritmu</vt:lpstr>
      <vt:lpstr>Vlastnosti algoritmu</vt:lpstr>
      <vt:lpstr>Vlastnosti algoritmu</vt:lpstr>
      <vt:lpstr>Vlastnosti algoritmu</vt:lpstr>
      <vt:lpstr>Prezentace aplikace PowerPoint</vt:lpstr>
      <vt:lpstr>Vlastnosti algoritmu</vt:lpstr>
      <vt:lpstr>Vlastnosti algoritmu</vt:lpstr>
      <vt:lpstr>Vlastnosti algoritmu</vt:lpstr>
      <vt:lpstr>Definice algoritmu</vt:lpstr>
      <vt:lpstr>Definice algoritmu</vt:lpstr>
      <vt:lpstr>Využití algoritmů</vt:lpstr>
      <vt:lpstr>Dotazy?</vt:lpstr>
      <vt:lpstr>Zdroje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Alg</dc:title>
  <dc:creator/>
  <cp:lastModifiedBy/>
  <cp:revision>326</cp:revision>
  <dcterms:created xsi:type="dcterms:W3CDTF">2012-08-16T00:56:33Z</dcterms:created>
  <dcterms:modified xsi:type="dcterms:W3CDTF">2021-04-13T10:29:11Z</dcterms:modified>
</cp:coreProperties>
</file>