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9" r:id="rId1"/>
  </p:sldMasterIdLst>
  <p:sldIdLst>
    <p:sldId id="256" r:id="rId2"/>
    <p:sldId id="257" r:id="rId3"/>
    <p:sldId id="277" r:id="rId4"/>
    <p:sldId id="258" r:id="rId5"/>
    <p:sldId id="261" r:id="rId6"/>
    <p:sldId id="265" r:id="rId7"/>
    <p:sldId id="266" r:id="rId8"/>
    <p:sldId id="273" r:id="rId9"/>
    <p:sldId id="267" r:id="rId10"/>
    <p:sldId id="268" r:id="rId11"/>
    <p:sldId id="274" r:id="rId12"/>
    <p:sldId id="262" r:id="rId13"/>
    <p:sldId id="263" r:id="rId14"/>
    <p:sldId id="264" r:id="rId15"/>
    <p:sldId id="275" r:id="rId16"/>
    <p:sldId id="276" r:id="rId17"/>
    <p:sldId id="269" r:id="rId18"/>
    <p:sldId id="270" r:id="rId19"/>
    <p:sldId id="272" r:id="rId20"/>
    <p:sldId id="278" r:id="rId21"/>
    <p:sldId id="259" r:id="rId22"/>
    <p:sldId id="260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A85E6-1166-4F49-88CF-7A0967F61D2C}" v="431" dt="2021-02-24T17:19:55.391"/>
    <p1510:client id="{6E8B19D6-5FC6-4A62-A6A2-2C1CDB95CDBE}" v="69" dt="2021-03-29T13:47:08.903"/>
    <p1510:client id="{72861F5F-82B3-40A0-B49C-11E51F54CE66}" v="25" dt="2021-03-29T13:58:55.844"/>
    <p1510:client id="{BC2E96AC-B1EC-43C5-90A1-0693898F01AE}" v="223" dt="2021-04-13T11:29:13.799"/>
    <p1510:client id="{CD30709E-6EDC-4751-9AE7-90413E7075DF}" v="54" dt="2021-03-06T12:01:35.016"/>
    <p1510:client id="{CE559C3C-0CEA-48D2-8794-5596C791DA51}" v="65" dt="2021-03-06T09:50:47.766"/>
    <p1510:client id="{FE1BF5C5-41ED-4121-B021-5B7C0AEFEA5C}" v="6" dt="2021-03-08T15:20:51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pPr algn="l"/>
            <a:fld id="{0DCFB061-4267-4D9F-8017-6F550D3068DF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ED5C-5A53-433E-8A55-46F54CE81DA5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9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ABC0C-B6DF-45E9-B954-11C99AA62C3E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9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71B9-2624-4F21-93EE-35A78B1A0DAD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19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7C2A-BE2E-4840-A907-3254E2916C96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9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79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3A0F-DEF3-4134-98D0-2E1276938A8B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0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fld id="{61A2E4C8-2960-4ADD-862C-4D9643CB15AC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43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fld id="{48BDEA15-09CD-4275-A8E0-385C965F48B0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BC61-5547-4A60-8DA1-6699760D9972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1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4B9D1C6-60D0-4CD1-8F31-F912522EB041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060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AF8082C-0922-4249-A612-B415F5231620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1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network.cz/cecko/zaklady/tutorial-jazyk-c-cykly" TargetMode="External"/><Relationship Id="rId2" Type="http://schemas.openxmlformats.org/officeDocument/2006/relationships/hyperlink" Target="https://www.pngkey.com/detail/u2q8t4i1t4r5e6e6_arrow-repeat-comments-repeat-log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yuka-gym.wz.cz/kvarta/algoritmy/5-cykly.pdf" TargetMode="External"/><Relationship Id="rId5" Type="http://schemas.openxmlformats.org/officeDocument/2006/relationships/hyperlink" Target="https://www.itnetwork.cz/java/zaklady/java-tutorial-cykly-for-while" TargetMode="External"/><Relationship Id="rId4" Type="http://schemas.openxmlformats.org/officeDocument/2006/relationships/hyperlink" Target="http://www.ivt.mzf.cz/seminar/17-prikazy-cykl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413CD7F-736E-4AF7-AB2B-473CAA9E1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-2946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35102" y="592947"/>
            <a:ext cx="8791787" cy="3895085"/>
          </a:xfrm>
        </p:spPr>
        <p:txBody>
          <a:bodyPr anchor="b">
            <a:normAutofit/>
          </a:bodyPr>
          <a:lstStyle/>
          <a:p>
            <a:r>
              <a:rPr lang="cs-CZ" sz="7200">
                <a:solidFill>
                  <a:schemeClr val="tx1">
                    <a:lumMod val="65000"/>
                    <a:lumOff val="35000"/>
                  </a:schemeClr>
                </a:solidFill>
                <a:cs typeface="Calibri Light"/>
              </a:rPr>
              <a:t>Cyklus</a:t>
            </a:r>
            <a:endParaRPr lang="cs-CZ" sz="7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55EDA2F5-6B28-478B-9AC4-43FE41E2B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24838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35104" y="5068338"/>
            <a:ext cx="5227711" cy="7924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000">
                <a:solidFill>
                  <a:schemeClr val="bg1"/>
                </a:solidFill>
                <a:cs typeface="Calibri"/>
              </a:rPr>
              <a:t>Bc. Martin Majer</a:t>
            </a:r>
            <a:endParaRPr lang="cs-CZ" sz="2000">
              <a:solidFill>
                <a:schemeClr val="bg1"/>
              </a:solidFill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701D712E-ABB9-4258-877D-9349C8577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790620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E7528E56-1447-4C98-882B-CE2627950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6828B46-6652-474F-9CD3-9EFB6CCE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Co je cyklus?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1208D2-8531-4D82-8FB8-746B86221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r>
              <a:rPr lang="cs-CZ" sz="2400" b="0">
                <a:latin typeface="Liberation Serif"/>
              </a:rPr>
              <a:t>Co si představíte pod pojmem cyklus?</a:t>
            </a:r>
            <a:endParaRPr lang="cs-CZ"/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EBDCF625-CC82-4D00-B032-D15A64035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3155492"/>
            <a:ext cx="2743200" cy="2572586"/>
          </a:xfrm>
          <a:prstGeom prst="rect">
            <a:avLst/>
          </a:prstGeom>
        </p:spPr>
      </p:pic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441F55A5-0B35-4B2D-A129-5BE2820E8686}"/>
              </a:ext>
            </a:extLst>
          </p:cNvPr>
          <p:cNvSpPr txBox="1">
            <a:spLocks/>
          </p:cNvSpPr>
          <p:nvPr/>
        </p:nvSpPr>
        <p:spPr>
          <a:xfrm>
            <a:off x="11063265" y="5410733"/>
            <a:ext cx="974837" cy="638589"/>
          </a:xfrm>
          <a:prstGeom prst="rect">
            <a:avLst/>
          </a:prstGeom>
        </p:spPr>
        <p:txBody>
          <a:bodyPr vert="horz" lIns="109728" tIns="109728" rIns="109728" bIns="9144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b="0" dirty="0">
                <a:latin typeface="Liberation Serif"/>
              </a:rPr>
              <a:t>[1]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945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6828B46-6652-474F-9CD3-9EFB6CCE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Co je cyklus?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1208D2-8531-4D82-8FB8-746B86221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r>
              <a:rPr lang="cs-CZ" sz="2400" b="0" dirty="0">
                <a:latin typeface="Liberation Serif"/>
              </a:rPr>
              <a:t>Jak již slovo cyklus (též smyčka) napoví, něco se bude opakovat. Když chceme v programu něco udělat 100x, jistě nebudeme psát pod sebe 100x ten samý kód, ale vložíme ho do cyklu. [2]</a:t>
            </a:r>
            <a:endParaRPr lang="cs-CZ" sz="2400" dirty="0">
              <a:ea typeface="Meiryo"/>
            </a:endParaRPr>
          </a:p>
          <a:p>
            <a:endParaRPr lang="cs-CZ" sz="24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06037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8EDE6B-B567-4CF3-A562-AE579F0B1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Meiryo"/>
              </a:rPr>
              <a:t>Cyklus - definice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CD3334-A1C0-4D31-AD28-67BD3F4DF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>
                <a:latin typeface="Liberation Serif"/>
              </a:rPr>
              <a:t>Cykly slouží k vícenásobnému opakování stejné části programu </a:t>
            </a:r>
            <a:r>
              <a:rPr lang="cs-CZ" sz="2400" b="0" dirty="0">
                <a:latin typeface="Liberation Serif"/>
              </a:rPr>
              <a:t>a mají v programování široké využití. [3]</a:t>
            </a:r>
            <a:endParaRPr lang="cs-CZ" sz="2400" dirty="0">
              <a:ea typeface="Meiryo"/>
            </a:endParaRPr>
          </a:p>
          <a:p>
            <a:endParaRPr lang="cs-CZ" sz="24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01751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33C686-9620-486E-A374-DB53FB89E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Meiryo"/>
              </a:rPr>
              <a:t>Druhy cyklů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928F06-121D-4C0F-BCE4-8C5F9F7ED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cs-CZ" sz="2400" dirty="0">
                <a:ea typeface="Meiryo"/>
              </a:rPr>
              <a:t>Cyklus </a:t>
            </a:r>
            <a:r>
              <a:rPr lang="cs-CZ" sz="2400" dirty="0" err="1">
                <a:ea typeface="Meiryo"/>
              </a:rPr>
              <a:t>for</a:t>
            </a:r>
            <a:endParaRPr lang="cs-CZ" sz="2400" dirty="0">
              <a:ea typeface="Meiryo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cs-CZ" sz="2400" dirty="0">
                <a:ea typeface="Meiryo"/>
              </a:rPr>
              <a:t>Cyklus </a:t>
            </a:r>
            <a:r>
              <a:rPr lang="cs-CZ" sz="2400" dirty="0" err="1">
                <a:ea typeface="Meiryo"/>
              </a:rPr>
              <a:t>while</a:t>
            </a:r>
            <a:endParaRPr lang="cs-CZ" sz="2400" dirty="0">
              <a:ea typeface="Meiryo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cs-CZ" sz="2400" dirty="0">
                <a:latin typeface="Liberation Sans"/>
                <a:ea typeface="Meiryo"/>
              </a:rPr>
              <a:t>Cyklus do-</a:t>
            </a:r>
            <a:r>
              <a:rPr lang="cs-CZ" sz="2400" dirty="0" err="1">
                <a:latin typeface="Liberation Sans"/>
                <a:ea typeface="Meiryo"/>
              </a:rPr>
              <a:t>while</a:t>
            </a:r>
            <a:r>
              <a:rPr lang="cs-CZ" sz="2400" dirty="0">
                <a:latin typeface="Liberation Sans"/>
                <a:ea typeface="Meiryo"/>
              </a:rPr>
              <a:t> (</a:t>
            </a:r>
            <a:r>
              <a:rPr lang="cs-CZ" sz="2400" dirty="0" err="1">
                <a:latin typeface="Liberation Sans"/>
                <a:ea typeface="Meiryo"/>
              </a:rPr>
              <a:t>repeat-until</a:t>
            </a:r>
            <a:r>
              <a:rPr lang="cs-CZ" sz="2400" dirty="0">
                <a:latin typeface="Liberation Sans"/>
                <a:ea typeface="Meiryo"/>
              </a:rPr>
              <a:t>)</a:t>
            </a:r>
            <a:endParaRPr lang="cs-CZ" sz="24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38338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Cyklus </a:t>
            </a:r>
            <a:r>
              <a:rPr lang="cs-CZ" dirty="0" err="1">
                <a:solidFill>
                  <a:schemeClr val="bg1"/>
                </a:solidFill>
                <a:ea typeface="Meiryo"/>
              </a:rPr>
              <a:t>while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106EE8-F06C-4ACF-9531-AE793A6D6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7460" y="2178713"/>
            <a:ext cx="10391290" cy="5197497"/>
          </a:xfrm>
        </p:spPr>
        <p:txBody>
          <a:bodyPr/>
          <a:lstStyle/>
          <a:p>
            <a:r>
              <a:rPr lang="cs-CZ" sz="2400" b="0" dirty="0">
                <a:latin typeface="Liberation Serif"/>
              </a:rPr>
              <a:t>Cyklus </a:t>
            </a:r>
            <a:r>
              <a:rPr lang="cs-CZ" sz="2400" b="0" dirty="0" err="1">
                <a:latin typeface="Consolas"/>
              </a:rPr>
              <a:t>while</a:t>
            </a:r>
            <a:r>
              <a:rPr lang="cs-CZ" sz="2400" b="0" dirty="0">
                <a:latin typeface="Liberation Serif"/>
              </a:rPr>
              <a:t> opakuje příkazy v bloku dokud platí podmínka. </a:t>
            </a:r>
            <a:r>
              <a:rPr lang="cs-CZ" sz="2400" dirty="0">
                <a:latin typeface="Liberation Serif"/>
              </a:rPr>
              <a:t>Podmínka je uvedena na začátku cyklu</a:t>
            </a:r>
            <a:r>
              <a:rPr lang="cs-CZ" sz="2400" b="0" dirty="0">
                <a:latin typeface="Liberation Serif"/>
              </a:rPr>
              <a:t>, takže pokud by hned na začátku podmínka neplatila, cyklus se neprovede ani jednou. [4]</a:t>
            </a:r>
            <a:endParaRPr lang="cs-CZ" sz="2400" b="0" dirty="0">
              <a:ea typeface="+mn-lt"/>
              <a:cs typeface="+mn-lt"/>
            </a:endParaRPr>
          </a:p>
          <a:p>
            <a:r>
              <a:rPr lang="cs-CZ" sz="2400" b="0" dirty="0">
                <a:latin typeface="Liberation Serif"/>
              </a:rPr>
              <a:t>Syntaxe cyklu je následující: </a:t>
            </a:r>
            <a:r>
              <a:rPr lang="cs-CZ" sz="2400" b="0" dirty="0" err="1">
                <a:latin typeface="Liberation Serif"/>
              </a:rPr>
              <a:t>while</a:t>
            </a:r>
            <a:r>
              <a:rPr lang="cs-CZ" sz="2400" b="0" dirty="0">
                <a:latin typeface="Liberation Serif"/>
              </a:rPr>
              <a:t> (podmínka)</a:t>
            </a:r>
            <a:endParaRPr lang="cs-CZ" sz="2400">
              <a:ea typeface="Meiryo"/>
            </a:endParaRPr>
          </a:p>
          <a:p>
            <a:r>
              <a:rPr lang="cs-CZ" sz="2400" b="0" dirty="0">
                <a:latin typeface="Liberation Serif"/>
              </a:rPr>
              <a:t>{ </a:t>
            </a:r>
            <a:endParaRPr lang="cs-CZ" sz="2400">
              <a:latin typeface="Meiryo"/>
              <a:ea typeface="Meiryo"/>
            </a:endParaRPr>
          </a:p>
          <a:p>
            <a:r>
              <a:rPr lang="cs-CZ" sz="2400" b="0" dirty="0">
                <a:latin typeface="Liberation Serif"/>
              </a:rPr>
              <a:t>// příkazy – tělo funkce</a:t>
            </a:r>
            <a:endParaRPr lang="cs-CZ" sz="2400">
              <a:ea typeface="Meiryo"/>
            </a:endParaRPr>
          </a:p>
          <a:p>
            <a:r>
              <a:rPr lang="cs-CZ" sz="2400" b="0" dirty="0">
                <a:latin typeface="Liberation Serif"/>
              </a:rPr>
              <a:t>} </a:t>
            </a:r>
            <a:endParaRPr lang="cs-CZ" sz="2400"/>
          </a:p>
          <a:p>
            <a:endParaRPr lang="cs-CZ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23429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Cyklus </a:t>
            </a:r>
            <a:r>
              <a:rPr lang="cs-CZ" dirty="0" err="1">
                <a:solidFill>
                  <a:schemeClr val="bg1"/>
                </a:solidFill>
                <a:ea typeface="Meiryo"/>
              </a:rPr>
              <a:t>while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0CF03B92-C1EA-4C29-8B3D-6E8828E7F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2812" y="2438015"/>
            <a:ext cx="5067300" cy="3943350"/>
          </a:xfrm>
        </p:spPr>
      </p:pic>
    </p:spTree>
    <p:extLst>
      <p:ext uri="{BB962C8B-B14F-4D97-AF65-F5344CB8AC3E}">
        <p14:creationId xmlns:p14="http://schemas.microsoft.com/office/powerpoint/2010/main" val="410177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Cyklus </a:t>
            </a:r>
            <a:r>
              <a:rPr lang="cs-CZ" dirty="0" err="1">
                <a:solidFill>
                  <a:schemeClr val="bg1"/>
                </a:solidFill>
                <a:ea typeface="Meiryo"/>
              </a:rPr>
              <a:t>while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52BB3897-B2A7-4D5A-AF6D-B77741F424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4207" y="2406432"/>
            <a:ext cx="6999460" cy="4229540"/>
          </a:xfr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CC73131F-8AFA-4695-ACD2-FBC56F301683}"/>
              </a:ext>
            </a:extLst>
          </p:cNvPr>
          <p:cNvSpPr txBox="1">
            <a:spLocks/>
          </p:cNvSpPr>
          <p:nvPr/>
        </p:nvSpPr>
        <p:spPr>
          <a:xfrm>
            <a:off x="9475039" y="5768454"/>
            <a:ext cx="1027685" cy="1030360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6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0" dirty="0">
                <a:solidFill>
                  <a:schemeClr val="tx1"/>
                </a:solidFill>
                <a:ea typeface="Meiryo"/>
              </a:rPr>
              <a:t>[5]</a:t>
            </a:r>
            <a:endParaRPr lang="cs-CZ" sz="2000" dirty="0">
              <a:solidFill>
                <a:schemeClr val="tx1"/>
              </a:solidFill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940784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Cyklus do-</a:t>
            </a:r>
            <a:r>
              <a:rPr lang="cs-CZ" dirty="0" err="1">
                <a:solidFill>
                  <a:schemeClr val="bg1"/>
                </a:solidFill>
                <a:ea typeface="Meiryo"/>
              </a:rPr>
              <a:t>while</a:t>
            </a:r>
            <a:r>
              <a:rPr lang="cs-CZ" dirty="0">
                <a:solidFill>
                  <a:schemeClr val="bg1"/>
                </a:solidFill>
                <a:ea typeface="Meiryo"/>
              </a:rPr>
              <a:t> (</a:t>
            </a:r>
            <a:r>
              <a:rPr lang="cs-CZ" dirty="0" err="1">
                <a:solidFill>
                  <a:schemeClr val="bg1"/>
                </a:solidFill>
                <a:ea typeface="Meiryo"/>
              </a:rPr>
              <a:t>repeat-until</a:t>
            </a:r>
            <a:r>
              <a:rPr lang="cs-CZ" dirty="0">
                <a:solidFill>
                  <a:schemeClr val="bg1"/>
                </a:solidFill>
                <a:ea typeface="Meiryo"/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637FE92-3DAA-4CB0-A17E-551D6C9C6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793" y="2237531"/>
            <a:ext cx="9982412" cy="5197497"/>
          </a:xfrm>
        </p:spPr>
        <p:txBody>
          <a:bodyPr/>
          <a:lstStyle/>
          <a:p>
            <a:r>
              <a:rPr lang="cs-CZ" sz="2400" b="0" dirty="0">
                <a:latin typeface="Liberation Serif"/>
              </a:rPr>
              <a:t>Cyklus je do-</a:t>
            </a:r>
            <a:r>
              <a:rPr lang="cs-CZ" sz="2400" b="0" dirty="0" err="1">
                <a:latin typeface="Liberation Serif"/>
              </a:rPr>
              <a:t>while</a:t>
            </a:r>
            <a:r>
              <a:rPr lang="cs-CZ" sz="2400" b="0" dirty="0">
                <a:latin typeface="Liberation Serif"/>
              </a:rPr>
              <a:t> je téměř stejný jako </a:t>
            </a:r>
            <a:r>
              <a:rPr lang="cs-CZ" sz="2400" b="0" dirty="0" err="1">
                <a:latin typeface="Liberation Serif"/>
              </a:rPr>
              <a:t>while</a:t>
            </a:r>
            <a:r>
              <a:rPr lang="cs-CZ" sz="2400" b="0" dirty="0">
                <a:latin typeface="Liberation Serif"/>
              </a:rPr>
              <a:t>, ale </a:t>
            </a:r>
            <a:r>
              <a:rPr lang="cs-CZ" sz="2400" dirty="0">
                <a:latin typeface="Liberation Serif"/>
              </a:rPr>
              <a:t>kontrolní podmínka je umístěna až na konec cyklu</a:t>
            </a:r>
            <a:r>
              <a:rPr lang="cs-CZ" sz="2400" b="0" dirty="0">
                <a:latin typeface="Liberation Serif"/>
              </a:rPr>
              <a:t>. </a:t>
            </a:r>
            <a:br>
              <a:rPr lang="cs-CZ" sz="2400" b="0" dirty="0">
                <a:latin typeface="Liberation Serif"/>
              </a:rPr>
            </a:br>
            <a:r>
              <a:rPr lang="cs-CZ" sz="2400" b="0" dirty="0">
                <a:latin typeface="Liberation Serif"/>
              </a:rPr>
              <a:t>Máme tedy jistotu, že minimálně jednou cyklus vždy proběhne. [2]</a:t>
            </a:r>
            <a:endParaRPr lang="cs-CZ" sz="2400" dirty="0">
              <a:latin typeface="Liberation Serif"/>
              <a:ea typeface="Meiryo"/>
            </a:endParaRPr>
          </a:p>
          <a:p>
            <a:r>
              <a:rPr lang="cs-CZ" sz="2400" b="0" dirty="0">
                <a:latin typeface="Liberation Serif"/>
              </a:rPr>
              <a:t>do</a:t>
            </a:r>
            <a:endParaRPr lang="cs-CZ" sz="2400">
              <a:latin typeface="Liberation Serif"/>
              <a:ea typeface="Meiryo"/>
            </a:endParaRPr>
          </a:p>
          <a:p>
            <a:r>
              <a:rPr lang="cs-CZ" sz="2400" b="0" dirty="0">
                <a:latin typeface="Liberation Serif"/>
              </a:rPr>
              <a:t>{ </a:t>
            </a:r>
            <a:endParaRPr lang="cs-CZ" sz="2400">
              <a:latin typeface="Liberation Serif"/>
              <a:ea typeface="Meiryo"/>
            </a:endParaRPr>
          </a:p>
          <a:p>
            <a:r>
              <a:rPr lang="cs-CZ" sz="2400" b="0" dirty="0">
                <a:latin typeface="Liberation Serif"/>
              </a:rPr>
              <a:t>// příkazy – tělo funkce</a:t>
            </a:r>
            <a:endParaRPr lang="cs-CZ" sz="2400">
              <a:latin typeface="Liberation Serif"/>
              <a:ea typeface="Meiryo"/>
            </a:endParaRPr>
          </a:p>
          <a:p>
            <a:r>
              <a:rPr lang="cs-CZ" sz="2400" b="0" dirty="0">
                <a:latin typeface="Liberation Serif"/>
              </a:rPr>
              <a:t>} </a:t>
            </a:r>
            <a:r>
              <a:rPr lang="cs-CZ" sz="2400" b="0" err="1">
                <a:latin typeface="Liberation Serif"/>
              </a:rPr>
              <a:t>while</a:t>
            </a:r>
            <a:r>
              <a:rPr lang="cs-CZ" sz="2400" b="0" dirty="0">
                <a:latin typeface="Liberation Serif"/>
              </a:rPr>
              <a:t> (</a:t>
            </a:r>
            <a:r>
              <a:rPr lang="cs-CZ" sz="2400" b="0" err="1">
                <a:latin typeface="Liberation Serif"/>
              </a:rPr>
              <a:t>podminka</a:t>
            </a:r>
            <a:r>
              <a:rPr lang="cs-CZ" sz="2400" b="0" dirty="0">
                <a:latin typeface="Liberation Serif"/>
              </a:rPr>
              <a:t>)</a:t>
            </a:r>
            <a:endParaRPr lang="cs-CZ" sz="2400">
              <a:latin typeface="Liberation Serif"/>
              <a:ea typeface="Meiryo"/>
            </a:endParaRPr>
          </a:p>
          <a:p>
            <a:endParaRPr lang="cs-CZ" sz="2400" dirty="0">
              <a:latin typeface="Liberation Serif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47397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A22F210-7186-4074-94C5-FAD2C2EB1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D93057-B056-4D1D-B0DA-F1619DAAF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25689"/>
            <a:ext cx="6795928" cy="2594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03" y="1057522"/>
            <a:ext cx="4741843" cy="2173433"/>
          </a:xfrm>
        </p:spPr>
        <p:txBody>
          <a:bodyPr vert="horz" lIns="109728" tIns="109728" rIns="109728" bIns="91440" rtlCol="0" anchor="ctr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3700" b="0" cap="all">
                <a:solidFill>
                  <a:schemeClr val="bg1"/>
                </a:solidFill>
              </a:rPr>
              <a:t>Cyklus do-while (repeat-until)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B41592-BC5E-4AE2-8CA7-91C73FD8F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889697"/>
            <a:ext cx="1070775" cy="2466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B574A3D-9991-4D4A-91DF-0D0DE47DB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A56255-4961-41E1-887B-7319F23C9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9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CAD65F-AAC9-4CC9-B5F5-E963F24F4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9936" y="-1"/>
            <a:ext cx="5332064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ázek 3">
            <a:extLst>
              <a:ext uri="{FF2B5EF4-FFF2-40B4-BE49-F238E27FC236}">
                <a16:creationId xmlns:a16="http://schemas.microsoft.com/office/drawing/2014/main" id="{F307AFF4-D15C-41BA-B6AE-1C363C814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583" y="448235"/>
            <a:ext cx="3932503" cy="632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74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Cyklus do-</a:t>
            </a:r>
            <a:r>
              <a:rPr lang="cs-CZ" dirty="0" err="1">
                <a:solidFill>
                  <a:schemeClr val="bg1"/>
                </a:solidFill>
                <a:ea typeface="Meiryo"/>
              </a:rPr>
              <a:t>while</a:t>
            </a:r>
            <a:r>
              <a:rPr lang="cs-CZ" dirty="0">
                <a:solidFill>
                  <a:schemeClr val="bg1"/>
                </a:solidFill>
                <a:ea typeface="Meiryo"/>
              </a:rPr>
              <a:t> (</a:t>
            </a:r>
            <a:r>
              <a:rPr lang="cs-CZ" dirty="0" err="1">
                <a:solidFill>
                  <a:schemeClr val="bg1"/>
                </a:solidFill>
                <a:ea typeface="Meiryo"/>
              </a:rPr>
              <a:t>repeat-until</a:t>
            </a:r>
            <a:r>
              <a:rPr lang="cs-CZ" dirty="0">
                <a:solidFill>
                  <a:schemeClr val="bg1"/>
                </a:solidFill>
                <a:ea typeface="Meiryo"/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99A1B8F9-3E9C-4D38-BF23-45EB8B969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8037" y="2252864"/>
            <a:ext cx="6172412" cy="4573849"/>
          </a:xfr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AFA70BC0-9DF5-420B-AAAD-55855091A6DD}"/>
              </a:ext>
            </a:extLst>
          </p:cNvPr>
          <p:cNvSpPr txBox="1">
            <a:spLocks/>
          </p:cNvSpPr>
          <p:nvPr/>
        </p:nvSpPr>
        <p:spPr>
          <a:xfrm>
            <a:off x="9475039" y="5768454"/>
            <a:ext cx="1027685" cy="1030360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6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0" dirty="0">
                <a:solidFill>
                  <a:schemeClr val="tx1"/>
                </a:solidFill>
                <a:ea typeface="Meiryo"/>
              </a:rPr>
              <a:t>[5]</a:t>
            </a:r>
            <a:endParaRPr lang="cs-CZ" sz="2000" dirty="0">
              <a:solidFill>
                <a:schemeClr val="tx1"/>
              </a:solidFill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155926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  <a:ea typeface="Meiryo"/>
              </a:rPr>
              <a:t>Cyklus for</a:t>
            </a:r>
            <a:endParaRPr lang="cs-CZ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F5830F-5FD3-43D2-8BBE-9FAE8F620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230" y="2469175"/>
            <a:ext cx="9935571" cy="4391395"/>
          </a:xfrm>
        </p:spPr>
        <p:txBody>
          <a:bodyPr anchor="t">
            <a:normAutofit fontScale="92500" lnSpcReduction="10000"/>
          </a:bodyPr>
          <a:lstStyle/>
          <a:p>
            <a:r>
              <a:rPr lang="cs-CZ" sz="2400" b="0" dirty="0">
                <a:latin typeface="Liberation Serif"/>
              </a:rPr>
              <a:t>Tento cyklus má stanovený pevný počet opakování a hlavně obsahuje tzv. řídící proměnnou (celočíselnou), ve které se postupně během běhu cyklu mění hodnoty. </a:t>
            </a:r>
            <a:endParaRPr lang="cs-CZ" sz="2400">
              <a:latin typeface="Meiryo"/>
              <a:ea typeface="Meiryo"/>
            </a:endParaRPr>
          </a:p>
          <a:p>
            <a:r>
              <a:rPr lang="cs-CZ" sz="2400" b="0" dirty="0">
                <a:latin typeface="Liberation Serif"/>
              </a:rPr>
              <a:t>Syntaxe (zápis) cyklu </a:t>
            </a:r>
            <a:r>
              <a:rPr lang="cs-CZ" sz="2400" b="0" dirty="0" err="1">
                <a:latin typeface="Consolas"/>
              </a:rPr>
              <a:t>for</a:t>
            </a:r>
            <a:r>
              <a:rPr lang="cs-CZ" sz="2400" b="0" dirty="0">
                <a:latin typeface="Liberation Serif"/>
              </a:rPr>
              <a:t> je následující:</a:t>
            </a:r>
            <a:endParaRPr lang="cs-CZ" sz="2400">
              <a:ea typeface="Meiryo"/>
            </a:endParaRPr>
          </a:p>
          <a:p>
            <a:r>
              <a:rPr lang="cs-CZ" sz="2400" b="0" err="1">
                <a:latin typeface="Liberation Serif"/>
              </a:rPr>
              <a:t>for</a:t>
            </a:r>
            <a:r>
              <a:rPr lang="cs-CZ" sz="2400" b="0" dirty="0">
                <a:latin typeface="Liberation Serif"/>
              </a:rPr>
              <a:t> (</a:t>
            </a:r>
            <a:r>
              <a:rPr lang="cs-CZ" sz="2400" b="0" err="1">
                <a:latin typeface="Liberation Serif"/>
              </a:rPr>
              <a:t>promenna</a:t>
            </a:r>
            <a:r>
              <a:rPr lang="cs-CZ" sz="2400" b="0" dirty="0">
                <a:latin typeface="Liberation Serif"/>
              </a:rPr>
              <a:t>; podmínka; </a:t>
            </a:r>
            <a:r>
              <a:rPr lang="cs-CZ" sz="2400" b="0" err="1">
                <a:latin typeface="Liberation Serif"/>
              </a:rPr>
              <a:t>prikaz</a:t>
            </a:r>
            <a:r>
              <a:rPr lang="cs-CZ" sz="2400" b="0" dirty="0">
                <a:latin typeface="Liberation Serif"/>
              </a:rPr>
              <a:t>)</a:t>
            </a:r>
            <a:endParaRPr lang="cs-CZ" sz="2400">
              <a:ea typeface="Meiryo"/>
            </a:endParaRPr>
          </a:p>
          <a:p>
            <a:r>
              <a:rPr lang="cs-CZ" sz="2400" b="0" dirty="0">
                <a:latin typeface="Liberation Serif"/>
              </a:rPr>
              <a:t>{ </a:t>
            </a:r>
            <a:endParaRPr lang="cs-CZ" sz="2400">
              <a:ea typeface="Meiryo"/>
            </a:endParaRPr>
          </a:p>
          <a:p>
            <a:r>
              <a:rPr lang="cs-CZ" sz="2400" b="0" dirty="0">
                <a:latin typeface="Liberation Serif"/>
              </a:rPr>
              <a:t>// příkazy – tělo funkce</a:t>
            </a:r>
            <a:endParaRPr lang="cs-CZ" sz="2400">
              <a:ea typeface="Meiryo"/>
            </a:endParaRPr>
          </a:p>
          <a:p>
            <a:r>
              <a:rPr lang="cs-CZ" sz="2400" b="0" dirty="0">
                <a:latin typeface="Liberation Serif"/>
              </a:rPr>
              <a:t>} </a:t>
            </a:r>
            <a:endParaRPr lang="cs-CZ" sz="2400" dirty="0">
              <a:ea typeface="Meiryo"/>
            </a:endParaRPr>
          </a:p>
          <a:p>
            <a:endParaRPr lang="cs-CZ" sz="24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77365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  <a:ea typeface="Meiryo"/>
              </a:rPr>
              <a:t>Cyklus for</a:t>
            </a:r>
            <a:endParaRPr lang="cs-CZ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F5830F-5FD3-43D2-8BBE-9FAE8F620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254" y="2242068"/>
            <a:ext cx="10598959" cy="4143334"/>
          </a:xfrm>
        </p:spPr>
        <p:txBody>
          <a:bodyPr vert="horz" lIns="109728" tIns="109728" rIns="109728" bIns="91440" rtlCol="0" anchor="t">
            <a:noAutofit/>
          </a:bodyPr>
          <a:lstStyle/>
          <a:p>
            <a:r>
              <a:rPr lang="cs-CZ" b="0" dirty="0" err="1">
                <a:latin typeface="Liberation Serif"/>
              </a:rPr>
              <a:t>for</a:t>
            </a:r>
            <a:r>
              <a:rPr lang="cs-CZ" b="0" dirty="0">
                <a:latin typeface="Liberation Serif"/>
              </a:rPr>
              <a:t> (</a:t>
            </a:r>
            <a:r>
              <a:rPr lang="cs-CZ" b="0" dirty="0" err="1">
                <a:latin typeface="Liberation Serif"/>
              </a:rPr>
              <a:t>promenna</a:t>
            </a:r>
            <a:r>
              <a:rPr lang="cs-CZ" b="0" dirty="0">
                <a:latin typeface="Liberation Serif"/>
              </a:rPr>
              <a:t>; podmínka; </a:t>
            </a:r>
            <a:r>
              <a:rPr lang="cs-CZ" b="0" dirty="0" err="1">
                <a:latin typeface="Liberation Serif"/>
              </a:rPr>
              <a:t>prikaz</a:t>
            </a:r>
            <a:r>
              <a:rPr lang="cs-CZ" b="0" dirty="0">
                <a:latin typeface="Liberation Serif"/>
              </a:rPr>
              <a:t>-inkrementace)</a:t>
            </a:r>
            <a:endParaRPr lang="cs-CZ" b="0">
              <a:latin typeface="Liberation Serif"/>
              <a:ea typeface="+mn-lt"/>
              <a:cs typeface="+mn-lt"/>
            </a:endParaRPr>
          </a:p>
          <a:p>
            <a:r>
              <a:rPr lang="cs-CZ" b="0" dirty="0">
                <a:latin typeface="Liberation Serif"/>
              </a:rPr>
              <a:t>{ </a:t>
            </a:r>
            <a:br>
              <a:rPr lang="cs-CZ" b="0" dirty="0">
                <a:latin typeface="Liberation Serif"/>
              </a:rPr>
            </a:br>
            <a:r>
              <a:rPr lang="cs-CZ" b="0" dirty="0">
                <a:latin typeface="Liberation Serif"/>
              </a:rPr>
              <a:t>//</a:t>
            </a:r>
            <a:r>
              <a:rPr lang="cs-CZ" b="0" dirty="0" err="1">
                <a:latin typeface="Liberation Serif"/>
              </a:rPr>
              <a:t>telo</a:t>
            </a:r>
            <a:r>
              <a:rPr lang="cs-CZ" b="0" dirty="0">
                <a:latin typeface="Liberation Serif"/>
              </a:rPr>
              <a:t> funkce</a:t>
            </a:r>
            <a:endParaRPr lang="cs-CZ" b="0">
              <a:latin typeface="Liberation Serif"/>
              <a:ea typeface="Meiryo"/>
            </a:endParaRPr>
          </a:p>
          <a:p>
            <a:r>
              <a:rPr lang="cs-CZ" b="0" dirty="0">
                <a:latin typeface="Liberation Serif"/>
              </a:rPr>
              <a:t>} </a:t>
            </a:r>
            <a:endParaRPr lang="cs-CZ">
              <a:latin typeface="Liberation Serif"/>
              <a:ea typeface="Meiryo"/>
            </a:endParaRPr>
          </a:p>
          <a:p>
            <a:pPr marL="285750" indent="-285750">
              <a:buFont typeface="Arial"/>
              <a:buChar char="•"/>
            </a:pPr>
            <a:r>
              <a:rPr lang="cs-CZ" dirty="0" err="1">
                <a:latin typeface="Liberation Serif"/>
              </a:rPr>
              <a:t>promenna</a:t>
            </a:r>
            <a:r>
              <a:rPr lang="cs-CZ" b="0" dirty="0">
                <a:latin typeface="Liberation Serif"/>
              </a:rPr>
              <a:t> je řídící proměnná cyklu, které nastavíme počáteční hodnotu (nejčastěji 0, protože v programování vše začíná od nuly, nikoli od jedničky). Např. tedy </a:t>
            </a:r>
            <a:r>
              <a:rPr lang="cs-CZ" b="0" dirty="0" err="1">
                <a:latin typeface="Liberation Serif"/>
              </a:rPr>
              <a:t>int</a:t>
            </a:r>
            <a:r>
              <a:rPr lang="cs-CZ" b="0" dirty="0">
                <a:latin typeface="Liberation Serif"/>
              </a:rPr>
              <a:t> i = 0. </a:t>
            </a:r>
            <a:endParaRPr lang="cs-CZ">
              <a:latin typeface="Liberation Serif"/>
              <a:ea typeface="Meiryo"/>
            </a:endParaRPr>
          </a:p>
          <a:p>
            <a:pPr marL="285750" indent="-285750">
              <a:buFont typeface="Arial"/>
              <a:buChar char="•"/>
            </a:pPr>
            <a:r>
              <a:rPr lang="cs-CZ" dirty="0" err="1">
                <a:latin typeface="Liberation Serif"/>
              </a:rPr>
              <a:t>podminka</a:t>
            </a:r>
            <a:r>
              <a:rPr lang="cs-CZ" b="0" dirty="0">
                <a:latin typeface="Liberation Serif"/>
              </a:rPr>
              <a:t> je podmínka vykonání dalšího kroku cyklu. Jakmile nebude platit, cyklus se ukončí. Podmínka může být např (i &lt; 10).</a:t>
            </a:r>
            <a:endParaRPr lang="cs-CZ">
              <a:latin typeface="Liberation Serif"/>
              <a:ea typeface="Meiryo"/>
            </a:endParaRPr>
          </a:p>
          <a:p>
            <a:pPr marL="285750" indent="-285750">
              <a:buFont typeface="Arial"/>
              <a:buChar char="•"/>
            </a:pPr>
            <a:r>
              <a:rPr lang="cs-CZ" dirty="0" err="1">
                <a:latin typeface="Liberation Serif"/>
              </a:rPr>
              <a:t>prikaz</a:t>
            </a:r>
            <a:r>
              <a:rPr lang="cs-CZ" dirty="0">
                <a:latin typeface="Liberation Serif"/>
              </a:rPr>
              <a:t> </a:t>
            </a:r>
            <a:r>
              <a:rPr lang="cs-CZ" b="0" dirty="0">
                <a:latin typeface="Liberation Serif"/>
              </a:rPr>
              <a:t>je</a:t>
            </a:r>
            <a:r>
              <a:rPr lang="cs-CZ" dirty="0">
                <a:latin typeface="Liberation Serif"/>
              </a:rPr>
              <a:t> </a:t>
            </a:r>
            <a:r>
              <a:rPr lang="cs-CZ" b="0" dirty="0">
                <a:latin typeface="Liberation Serif"/>
              </a:rPr>
              <a:t>inkrementace nám říká, co se má v každém kroku s řídící proměnnou stát. Tedy zda se má zvýšit nebo snížit. Odborně se to nazývá inkrementace řídící proměnné. [3]</a:t>
            </a:r>
            <a:endParaRPr lang="cs-CZ">
              <a:latin typeface="Liberation Serif"/>
              <a:ea typeface="Meiryo"/>
            </a:endParaRPr>
          </a:p>
          <a:p>
            <a:endParaRPr lang="cs-CZ" dirty="0">
              <a:latin typeface="Liberation Serif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91883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  <a:ea typeface="Meiryo"/>
              </a:rPr>
              <a:t>Cyklus for</a:t>
            </a:r>
            <a:endParaRPr lang="cs-CZ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50F7BB7E-AF31-4B46-A95D-3531A1237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9354" y="2344009"/>
            <a:ext cx="6172412" cy="4410144"/>
          </a:xfr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FB135E-26D5-4B81-96A6-E352763585D7}"/>
              </a:ext>
            </a:extLst>
          </p:cNvPr>
          <p:cNvSpPr txBox="1">
            <a:spLocks/>
          </p:cNvSpPr>
          <p:nvPr/>
        </p:nvSpPr>
        <p:spPr>
          <a:xfrm>
            <a:off x="1535371" y="2702257"/>
            <a:ext cx="9935571" cy="3426158"/>
          </a:xfrm>
          <a:prstGeom prst="rect">
            <a:avLst/>
          </a:prstGeom>
        </p:spPr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b="0" dirty="0">
                <a:latin typeface="Liberation Serif"/>
              </a:rPr>
              <a:t>Méně vhodný styl zápis:</a:t>
            </a:r>
          </a:p>
          <a:p>
            <a:r>
              <a:rPr lang="cs-CZ" sz="2400" dirty="0">
                <a:latin typeface="Liberation Serif"/>
              </a:rPr>
              <a:t>!nepoužívat!</a:t>
            </a:r>
          </a:p>
        </p:txBody>
      </p:sp>
    </p:spTree>
    <p:extLst>
      <p:ext uri="{BB962C8B-B14F-4D97-AF65-F5344CB8AC3E}">
        <p14:creationId xmlns:p14="http://schemas.microsoft.com/office/powerpoint/2010/main" val="223360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  <a:ea typeface="Meiryo"/>
              </a:rPr>
              <a:t>Cyklus for</a:t>
            </a:r>
            <a:endParaRPr lang="cs-CZ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40F941-A910-46A0-A70B-8430903B4A8F}"/>
              </a:ext>
            </a:extLst>
          </p:cNvPr>
          <p:cNvSpPr txBox="1">
            <a:spLocks/>
          </p:cNvSpPr>
          <p:nvPr/>
        </p:nvSpPr>
        <p:spPr>
          <a:xfrm>
            <a:off x="1167818" y="2343669"/>
            <a:ext cx="9935571" cy="3426158"/>
          </a:xfrm>
          <a:prstGeom prst="rect">
            <a:avLst/>
          </a:prstGeom>
        </p:spPr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b="0" dirty="0">
                <a:latin typeface="Liberation Serif"/>
              </a:rPr>
              <a:t>Vhodný styl zápis:</a:t>
            </a:r>
            <a:endParaRPr lang="cs-CZ" sz="2400" dirty="0"/>
          </a:p>
        </p:txBody>
      </p:sp>
      <p:pic>
        <p:nvPicPr>
          <p:cNvPr id="9" name="Obrázek 10">
            <a:extLst>
              <a:ext uri="{FF2B5EF4-FFF2-40B4-BE49-F238E27FC236}">
                <a16:creationId xmlns:a16="http://schemas.microsoft.com/office/drawing/2014/main" id="{6ED5F5B2-7AC2-4BF9-998E-1CA117AF1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5879" y="2686707"/>
            <a:ext cx="4143375" cy="4019550"/>
          </a:xfrm>
        </p:spPr>
      </p:pic>
    </p:spTree>
    <p:extLst>
      <p:ext uri="{BB962C8B-B14F-4D97-AF65-F5344CB8AC3E}">
        <p14:creationId xmlns:p14="http://schemas.microsoft.com/office/powerpoint/2010/main" val="3957720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  <a:ea typeface="Meiryo"/>
              </a:rPr>
              <a:t>Cyklus for</a:t>
            </a:r>
            <a:endParaRPr lang="cs-CZ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6">
            <a:extLst>
              <a:ext uri="{FF2B5EF4-FFF2-40B4-BE49-F238E27FC236}">
                <a16:creationId xmlns:a16="http://schemas.microsoft.com/office/drawing/2014/main" id="{EFC6D0C6-1E5B-49BC-A2FE-E37DBB5E6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9964" y="2345072"/>
            <a:ext cx="6228168" cy="4445187"/>
          </a:xfr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0C84B913-209F-4F4A-8445-CE7B32A38888}"/>
              </a:ext>
            </a:extLst>
          </p:cNvPr>
          <p:cNvSpPr txBox="1">
            <a:spLocks/>
          </p:cNvSpPr>
          <p:nvPr/>
        </p:nvSpPr>
        <p:spPr>
          <a:xfrm>
            <a:off x="9326356" y="5824210"/>
            <a:ext cx="1027685" cy="1030360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6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0" dirty="0">
                <a:solidFill>
                  <a:schemeClr val="tx1"/>
                </a:solidFill>
                <a:ea typeface="Meiryo"/>
              </a:rPr>
              <a:t>[5]</a:t>
            </a:r>
            <a:endParaRPr lang="cs-CZ" sz="2000" dirty="0">
              <a:solidFill>
                <a:schemeClr val="tx1"/>
              </a:solidFill>
              <a:ea typeface="Meiryo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40F941-A910-46A0-A70B-8430903B4A8F}"/>
              </a:ext>
            </a:extLst>
          </p:cNvPr>
          <p:cNvSpPr txBox="1">
            <a:spLocks/>
          </p:cNvSpPr>
          <p:nvPr/>
        </p:nvSpPr>
        <p:spPr>
          <a:xfrm>
            <a:off x="1167818" y="2343669"/>
            <a:ext cx="9935571" cy="3426158"/>
          </a:xfrm>
          <a:prstGeom prst="rect">
            <a:avLst/>
          </a:prstGeom>
        </p:spPr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b="0" dirty="0">
                <a:latin typeface="Liberation Serif"/>
              </a:rPr>
              <a:t>Vhodný styl zápis: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69559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ea typeface="Meiryo"/>
              </a:rPr>
              <a:t>Řešená úloha</a:t>
            </a:r>
            <a:endParaRPr lang="cs-CZ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58D4E2E-C0EC-420C-AE87-FE171B834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941" y="2722171"/>
            <a:ext cx="6172412" cy="4292062"/>
          </a:xfrm>
        </p:spPr>
        <p:txBody>
          <a:bodyPr/>
          <a:lstStyle/>
          <a:p>
            <a:r>
              <a:rPr lang="cs-CZ" sz="2800" b="0" i="1" dirty="0">
                <a:ea typeface="+mn-lt"/>
                <a:cs typeface="+mn-lt"/>
              </a:rPr>
              <a:t>Př.: Je dána množina n, a</a:t>
            </a:r>
            <a:r>
              <a:rPr lang="cs-CZ" sz="2800" b="0" i="1" baseline="-25000" dirty="0">
                <a:ea typeface="+mn-lt"/>
                <a:cs typeface="+mn-lt"/>
              </a:rPr>
              <a:t>1</a:t>
            </a:r>
            <a:r>
              <a:rPr lang="cs-CZ" sz="2800" b="0" i="1" dirty="0">
                <a:ea typeface="+mn-lt"/>
                <a:cs typeface="+mn-lt"/>
              </a:rPr>
              <a:t>...</a:t>
            </a:r>
            <a:r>
              <a:rPr lang="cs-CZ" sz="2800" b="0" i="1" dirty="0" err="1">
                <a:ea typeface="+mn-lt"/>
                <a:cs typeface="+mn-lt"/>
              </a:rPr>
              <a:t>a</a:t>
            </a:r>
            <a:r>
              <a:rPr lang="cs-CZ" sz="2800" b="0" i="1" baseline="-25000" dirty="0" err="1">
                <a:ea typeface="+mn-lt"/>
                <a:cs typeface="+mn-lt"/>
              </a:rPr>
              <a:t>n</a:t>
            </a:r>
            <a:r>
              <a:rPr lang="cs-CZ" sz="2800" b="0" i="1" dirty="0">
                <a:ea typeface="+mn-lt"/>
                <a:cs typeface="+mn-lt"/>
              </a:rPr>
              <a:t>. Určete druhý největší prvek této množiny.</a:t>
            </a:r>
            <a:endParaRPr lang="cs-CZ" sz="2800" dirty="0"/>
          </a:p>
          <a:p>
            <a:endParaRPr lang="cs-CZ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412357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64738AB-B6BE-4867-889A-52CE4AC8D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095508"/>
            <a:ext cx="4668819" cy="50168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5" y="1709530"/>
            <a:ext cx="3754671" cy="2528515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5000"/>
              </a:lnSpc>
            </a:pPr>
            <a:r>
              <a:rPr lang="en-US" b="0" cap="all">
                <a:solidFill>
                  <a:schemeClr val="bg1"/>
                </a:solidFill>
              </a:rPr>
              <a:t>Řešená úloha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BD49B71-B686-4DFD-93AD-40CB19B62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2066" y="0"/>
            <a:ext cx="7519934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E8AB19FD-3DFC-467D-B852-721D653EE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5540" y="-33023"/>
            <a:ext cx="3913862" cy="715821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C60369F-A41B-4D6E-8990-30E2715C5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6534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70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64738AB-B6BE-4867-889A-52CE4AC8D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095508"/>
            <a:ext cx="4668819" cy="50168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5" y="1709530"/>
            <a:ext cx="3754671" cy="2528515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5000"/>
              </a:lnSpc>
            </a:pPr>
            <a:r>
              <a:rPr lang="en-US" b="0" cap="all">
                <a:solidFill>
                  <a:schemeClr val="bg1"/>
                </a:solidFill>
              </a:rPr>
              <a:t>Řešená úloha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BD49B71-B686-4DFD-93AD-40CB19B62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2066" y="0"/>
            <a:ext cx="7519934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ázek 15">
            <a:extLst>
              <a:ext uri="{FF2B5EF4-FFF2-40B4-BE49-F238E27FC236}">
                <a16:creationId xmlns:a16="http://schemas.microsoft.com/office/drawing/2014/main" id="{9DE434CA-7634-49C7-A9AA-B6DF8507A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29950" y="34496"/>
            <a:ext cx="3861347" cy="6733804"/>
          </a:xfrm>
          <a:prstGeom prst="rect">
            <a:avLst/>
          </a:prstGeom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id="{7C60369F-A41B-4D6E-8990-30E2715C5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6534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26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4">
            <a:extLst>
              <a:ext uri="{FF2B5EF4-FFF2-40B4-BE49-F238E27FC236}">
                <a16:creationId xmlns:a16="http://schemas.microsoft.com/office/drawing/2014/main" id="{DA4E7B50-D68C-43EB-930F-EA442A13A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6">
            <a:extLst>
              <a:ext uri="{FF2B5EF4-FFF2-40B4-BE49-F238E27FC236}">
                <a16:creationId xmlns:a16="http://schemas.microsoft.com/office/drawing/2014/main" id="{02822754-E01B-4742-88B9-BE0984BAF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5813" y="0"/>
            <a:ext cx="4016188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8">
            <a:extLst>
              <a:ext uri="{FF2B5EF4-FFF2-40B4-BE49-F238E27FC236}">
                <a16:creationId xmlns:a16="http://schemas.microsoft.com/office/drawing/2014/main" id="{387C5BBA-BBE2-4821-96CF-38FC49570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0">
            <a:extLst>
              <a:ext uri="{FF2B5EF4-FFF2-40B4-BE49-F238E27FC236}">
                <a16:creationId xmlns:a16="http://schemas.microsoft.com/office/drawing/2014/main" id="{3611DA2B-4CF7-4A57-82AC-FA120DE44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095508"/>
            <a:ext cx="12187426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BD4D40-C341-4954-A679-935C1FEB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227" y="1066521"/>
            <a:ext cx="6623040" cy="1140580"/>
          </a:xfrm>
        </p:spPr>
        <p:txBody>
          <a:bodyPr>
            <a:normAutofit/>
          </a:bodyPr>
          <a:lstStyle/>
          <a:p>
            <a:r>
              <a:rPr lang="cs-CZ">
                <a:ea typeface="Meiryo"/>
              </a:rPr>
              <a:t>Řešená úloha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58D4E2E-C0EC-420C-AE87-FE171B834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36" y="1954117"/>
            <a:ext cx="8072696" cy="3030599"/>
          </a:xfrm>
        </p:spPr>
        <p:txBody>
          <a:bodyPr vert="horz" lIns="109728" tIns="109728" rIns="109728" bIns="91440" rtlCol="0" anchor="t">
            <a:noAutofit/>
          </a:bodyPr>
          <a:lstStyle/>
          <a:p>
            <a:pPr>
              <a:lnSpc>
                <a:spcPct val="130000"/>
              </a:lnSpc>
            </a:pPr>
            <a:endParaRPr lang="cs-CZ" sz="700" b="0">
              <a:ea typeface="Meiryo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Cyklus je vyznačen červeným kruhem.</a:t>
            </a:r>
            <a:endParaRPr lang="cs-CZ" sz="1400" dirty="0">
              <a:ea typeface="Meiryo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Jde o cyklus do-</a:t>
            </a:r>
            <a:r>
              <a:rPr lang="cs-CZ" sz="1400" b="0" dirty="0" err="1">
                <a:ea typeface="+mn-lt"/>
                <a:cs typeface="+mn-lt"/>
              </a:rPr>
              <a:t>while</a:t>
            </a:r>
            <a:r>
              <a:rPr lang="cs-CZ" sz="1400" b="0" dirty="0">
                <a:ea typeface="+mn-lt"/>
                <a:cs typeface="+mn-lt"/>
              </a:rPr>
              <a:t>.</a:t>
            </a:r>
            <a:endParaRPr lang="cs-CZ" sz="1400" dirty="0">
              <a:ea typeface="Meiryo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V tělu funkce se proměnná i inkrementuje o 1 a poté se načítá proměnná a na pozici (s indexem) i.</a:t>
            </a:r>
            <a:endParaRPr lang="cs-CZ" sz="1400" dirty="0">
              <a:ea typeface="Meiryo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Dále se vyhodnotí podmínky uvedené v cyklu a podle těchto podmínek se vykonají příslušné příkazy.</a:t>
            </a:r>
            <a:endParaRPr lang="cs-CZ" sz="1400" dirty="0">
              <a:ea typeface="Meiryo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Na konci cyklu dospěje cyklus k podmínce, zda-</a:t>
            </a:r>
            <a:r>
              <a:rPr lang="cs-CZ" sz="1400" b="0" dirty="0" err="1">
                <a:ea typeface="+mn-lt"/>
                <a:cs typeface="+mn-lt"/>
              </a:rPr>
              <a:t>li</a:t>
            </a:r>
            <a:r>
              <a:rPr lang="cs-CZ" sz="1400" b="0" dirty="0">
                <a:ea typeface="+mn-lt"/>
                <a:cs typeface="+mn-lt"/>
              </a:rPr>
              <a:t> se proměnná i rovná proměnné n. Pokud ne, cyklus se opakuje (není splněna podmínka).</a:t>
            </a:r>
            <a:endParaRPr lang="cs-CZ" sz="1400" dirty="0">
              <a:ea typeface="Meiryo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Pokud ano, cyklus se ukončí a pokračuje se dále v algoritmu.</a:t>
            </a:r>
            <a:endParaRPr lang="cs-CZ" sz="1400" dirty="0">
              <a:ea typeface="Meiryo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Z uvedeného cyklu lze vidět, že poprvé cyklus proběhne vždy, nehledě na podmínku, ta se vyhodnocuje až na konci cyklu.</a:t>
            </a:r>
            <a:endParaRPr lang="cs-CZ" sz="1400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cs-CZ" sz="1400" b="0" dirty="0">
                <a:ea typeface="+mn-lt"/>
                <a:cs typeface="+mn-lt"/>
              </a:rPr>
              <a:t>Jde tedy opravdu o cyklus do-</a:t>
            </a:r>
            <a:r>
              <a:rPr lang="cs-CZ" sz="1400" b="0" dirty="0" err="1">
                <a:ea typeface="+mn-lt"/>
                <a:cs typeface="+mn-lt"/>
              </a:rPr>
              <a:t>while</a:t>
            </a:r>
            <a:r>
              <a:rPr lang="cs-CZ" sz="1400" b="0" dirty="0">
                <a:ea typeface="+mn-lt"/>
                <a:cs typeface="+mn-lt"/>
              </a:rPr>
              <a:t>.</a:t>
            </a:r>
            <a:endParaRPr lang="cs-CZ" sz="1400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endParaRPr lang="cs-CZ" sz="1400" b="0" i="1" dirty="0">
              <a:ea typeface="Meiryo"/>
            </a:endParaRPr>
          </a:p>
        </p:txBody>
      </p:sp>
      <p:sp>
        <p:nvSpPr>
          <p:cNvPr id="44" name="Rectangle 42">
            <a:extLst>
              <a:ext uri="{FF2B5EF4-FFF2-40B4-BE49-F238E27FC236}">
                <a16:creationId xmlns:a16="http://schemas.microsoft.com/office/drawing/2014/main" id="{C1CF7BFC-0A02-4106-88A8-CCC0D9444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144405"/>
            <a:ext cx="815008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4">
            <a:extLst>
              <a:ext uri="{FF2B5EF4-FFF2-40B4-BE49-F238E27FC236}">
                <a16:creationId xmlns:a16="http://schemas.microsoft.com/office/drawing/2014/main" id="{73167A8C-FFEF-4D1B-8459-E2BB5C04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6">
            <a:extLst>
              <a:ext uri="{FF2B5EF4-FFF2-40B4-BE49-F238E27FC236}">
                <a16:creationId xmlns:a16="http://schemas.microsoft.com/office/drawing/2014/main" id="{1CA3DFBE-30A6-4BDE-9238-14F3652B4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2523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5BA3D6B6-284D-4625-9FDA-004FE0AF0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324" y="1184694"/>
            <a:ext cx="2769126" cy="483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238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13CD7F-736E-4AF7-AB2B-473CAA9E1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-2946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F6118FA-6E1D-484B-9CCB-5A8E09447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02" y="592947"/>
            <a:ext cx="8791787" cy="3895085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7200" b="0" cap="all">
                <a:solidFill>
                  <a:schemeClr val="tx1">
                    <a:lumMod val="65000"/>
                    <a:lumOff val="35000"/>
                  </a:schemeClr>
                </a:solidFill>
              </a:rPr>
              <a:t>Dotazy?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EDA2F5-6B28-478B-9AC4-43FE41E2B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24838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01D712E-ABB9-4258-877D-9349C8577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790620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7528E56-1447-4C98-882B-CE2627950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05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7BA5C0-A661-4C0C-A14F-D30E3CD01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Meiryo"/>
              </a:rPr>
              <a:t>Zdroje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ECFE58-4DF6-4673-AEF6-AE92F11F0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298" y="706525"/>
            <a:ext cx="6172412" cy="6509294"/>
          </a:xfrm>
        </p:spPr>
        <p:txBody>
          <a:bodyPr>
            <a:normAutofit fontScale="85000" lnSpcReduction="10000"/>
          </a:bodyPr>
          <a:lstStyle/>
          <a:p>
            <a:r>
              <a:rPr lang="cs-CZ" b="0" dirty="0">
                <a:ea typeface="+mn-lt"/>
                <a:cs typeface="+mn-lt"/>
              </a:rPr>
              <a:t>[1] </a:t>
            </a:r>
            <a:r>
              <a:rPr lang="cs-CZ" b="0" i="1" dirty="0" err="1">
                <a:ea typeface="+mn-lt"/>
                <a:cs typeface="+mn-lt"/>
              </a:rPr>
              <a:t>Arrow-repeat</a:t>
            </a:r>
            <a:r>
              <a:rPr lang="cs-CZ" b="0" i="1" dirty="0">
                <a:ea typeface="+mn-lt"/>
                <a:cs typeface="+mn-lt"/>
              </a:rPr>
              <a:t> </a:t>
            </a:r>
            <a:r>
              <a:rPr lang="cs-CZ" b="0" i="1" dirty="0" err="1">
                <a:ea typeface="+mn-lt"/>
                <a:cs typeface="+mn-lt"/>
              </a:rPr>
              <a:t>Comments</a:t>
            </a:r>
            <a:r>
              <a:rPr lang="cs-CZ" b="0" i="1" dirty="0">
                <a:ea typeface="+mn-lt"/>
                <a:cs typeface="+mn-lt"/>
              </a:rPr>
              <a:t> - </a:t>
            </a:r>
            <a:r>
              <a:rPr lang="cs-CZ" b="0" i="1" dirty="0" err="1">
                <a:ea typeface="+mn-lt"/>
                <a:cs typeface="+mn-lt"/>
              </a:rPr>
              <a:t>Repeat</a:t>
            </a:r>
            <a:r>
              <a:rPr lang="cs-CZ" b="0" i="1" dirty="0">
                <a:ea typeface="+mn-lt"/>
                <a:cs typeface="+mn-lt"/>
              </a:rPr>
              <a:t> Logo</a:t>
            </a:r>
            <a:r>
              <a:rPr lang="cs-CZ" b="0" dirty="0">
                <a:ea typeface="+mn-lt"/>
                <a:cs typeface="+mn-lt"/>
              </a:rPr>
              <a:t> [online]. [cit. 2021-04-13]. Dostupné z: </a:t>
            </a:r>
            <a:r>
              <a:rPr lang="cs-CZ" b="0" dirty="0">
                <a:ea typeface="+mn-lt"/>
                <a:cs typeface="+mn-lt"/>
                <a:hlinkClick r:id="rId2"/>
              </a:rPr>
              <a:t>https://www.pngkey.com/detail/u2q8t4i1t4r5e6e6_arrow-repeat-comments-repeat-logo/</a:t>
            </a:r>
            <a:endParaRPr lang="cs-CZ" b="0" dirty="0">
              <a:ea typeface="+mn-lt"/>
              <a:cs typeface="+mn-lt"/>
            </a:endParaRPr>
          </a:p>
          <a:p>
            <a:r>
              <a:rPr lang="cs-CZ" b="0" dirty="0">
                <a:ea typeface="+mn-lt"/>
                <a:cs typeface="+mn-lt"/>
              </a:rPr>
              <a:t>[2] </a:t>
            </a:r>
            <a:r>
              <a:rPr lang="cs-CZ" b="0" i="1" dirty="0">
                <a:ea typeface="+mn-lt"/>
                <a:cs typeface="+mn-lt"/>
              </a:rPr>
              <a:t>Lekce 6 - Cykly v Céčku</a:t>
            </a:r>
            <a:r>
              <a:rPr lang="cs-CZ" b="0" dirty="0">
                <a:ea typeface="+mn-lt"/>
                <a:cs typeface="+mn-lt"/>
              </a:rPr>
              <a:t> [online]. [cit. 2020-09-30]. Dostupné z: </a:t>
            </a:r>
            <a:r>
              <a:rPr lang="cs-CZ" b="0" dirty="0">
                <a:ea typeface="+mn-lt"/>
                <a:cs typeface="+mn-lt"/>
                <a:hlinkClick r:id="rId3"/>
              </a:rPr>
              <a:t>https://www.itnetwork.cz/cecko/zaklady/tutorial-jazyk-c-cykly</a:t>
            </a:r>
            <a:r>
              <a:rPr lang="cs-CZ" b="0" dirty="0">
                <a:ea typeface="+mn-lt"/>
                <a:cs typeface="+mn-lt"/>
              </a:rPr>
              <a:t> </a:t>
            </a:r>
            <a:br>
              <a:rPr lang="cs-CZ" b="0" dirty="0">
                <a:ea typeface="+mn-lt"/>
                <a:cs typeface="+mn-lt"/>
              </a:rPr>
            </a:br>
            <a:r>
              <a:rPr lang="cs-CZ" b="0" dirty="0">
                <a:ea typeface="+mn-lt"/>
                <a:cs typeface="+mn-lt"/>
              </a:rPr>
              <a:t>[3] </a:t>
            </a:r>
            <a:r>
              <a:rPr lang="cs-CZ" b="0" i="1" dirty="0">
                <a:ea typeface="+mn-lt"/>
                <a:cs typeface="+mn-lt"/>
              </a:rPr>
              <a:t>17. Příkazy cyklu</a:t>
            </a:r>
            <a:r>
              <a:rPr lang="cs-CZ" b="0" dirty="0">
                <a:ea typeface="+mn-lt"/>
                <a:cs typeface="+mn-lt"/>
              </a:rPr>
              <a:t> [online]. [cit. 2020-09-30]. Dostupné z: </a:t>
            </a:r>
            <a:r>
              <a:rPr lang="cs-CZ" b="0" dirty="0">
                <a:ea typeface="+mn-lt"/>
                <a:cs typeface="+mn-lt"/>
                <a:hlinkClick r:id="rId4"/>
              </a:rPr>
              <a:t>http://www.ivt.mzf.cz/seminar/17-prikazy-cyklu/</a:t>
            </a:r>
            <a:r>
              <a:rPr lang="cs-CZ" b="0" dirty="0">
                <a:ea typeface="+mn-lt"/>
                <a:cs typeface="+mn-lt"/>
              </a:rPr>
              <a:t> </a:t>
            </a:r>
            <a:endParaRPr lang="cs-CZ">
              <a:ea typeface="Meiryo"/>
            </a:endParaRPr>
          </a:p>
          <a:p>
            <a:r>
              <a:rPr lang="cs-CZ" b="0" dirty="0">
                <a:ea typeface="+mn-lt"/>
                <a:cs typeface="+mn-lt"/>
              </a:rPr>
              <a:t>[4] </a:t>
            </a:r>
            <a:r>
              <a:rPr lang="cs-CZ" b="0" i="1" dirty="0">
                <a:ea typeface="+mn-lt"/>
                <a:cs typeface="+mn-lt"/>
              </a:rPr>
              <a:t>Lekce 6 - Cykly v Javě</a:t>
            </a:r>
            <a:r>
              <a:rPr lang="cs-CZ" b="0" dirty="0">
                <a:ea typeface="+mn-lt"/>
                <a:cs typeface="+mn-lt"/>
              </a:rPr>
              <a:t> [online]. [cit. 2020-09-30]. Dostupné z: </a:t>
            </a:r>
            <a:r>
              <a:rPr lang="cs-CZ" b="0" dirty="0">
                <a:ea typeface="+mn-lt"/>
                <a:cs typeface="+mn-lt"/>
                <a:hlinkClick r:id="rId5"/>
              </a:rPr>
              <a:t>https://www.itnetwork.cz/java/zaklady/java-tutorial-cykly-for-while</a:t>
            </a:r>
            <a:r>
              <a:rPr lang="cs-CZ" b="0" dirty="0">
                <a:ea typeface="+mn-lt"/>
                <a:cs typeface="+mn-lt"/>
              </a:rPr>
              <a:t> </a:t>
            </a:r>
            <a:endParaRPr lang="cs-CZ">
              <a:ea typeface="+mn-lt"/>
              <a:cs typeface="+mn-lt"/>
            </a:endParaRPr>
          </a:p>
          <a:p>
            <a:r>
              <a:rPr lang="cs-CZ" b="0" dirty="0">
                <a:ea typeface="Meiryo"/>
              </a:rPr>
              <a:t>[5] </a:t>
            </a:r>
            <a:r>
              <a:rPr lang="cs-CZ" b="0" i="1" dirty="0">
                <a:ea typeface="+mn-lt"/>
                <a:cs typeface="+mn-lt"/>
              </a:rPr>
              <a:t>ALGORITMIZACE: Výukový materiál pro osmiletá gymnázia</a:t>
            </a:r>
            <a:r>
              <a:rPr lang="cs-CZ" b="0" dirty="0">
                <a:ea typeface="+mn-lt"/>
                <a:cs typeface="+mn-lt"/>
              </a:rPr>
              <a:t> [online]. GYMNÁZIUM KRNOV [cit. 2021-03-06]. Dostupné z: </a:t>
            </a:r>
            <a:r>
              <a:rPr lang="cs-CZ" b="0" dirty="0">
                <a:ea typeface="+mn-lt"/>
                <a:cs typeface="+mn-lt"/>
                <a:hlinkClick r:id="rId6"/>
              </a:rPr>
              <a:t>http://vyuka-gym.wz.cz/kvarta/algoritmy/5-cykly.pdf</a:t>
            </a:r>
            <a:endParaRPr lang="cs-CZ" b="0" dirty="0">
              <a:ea typeface="+mn-lt"/>
              <a:cs typeface="+mn-lt"/>
            </a:endParaRPr>
          </a:p>
          <a:p>
            <a:endParaRPr lang="cs-CZ" b="0" dirty="0">
              <a:ea typeface="Meiryo"/>
            </a:endParaRPr>
          </a:p>
          <a:p>
            <a:endParaRPr lang="cs-CZ" b="0" dirty="0">
              <a:ea typeface="Meiryo"/>
            </a:endParaRPr>
          </a:p>
          <a:p>
            <a:endParaRPr lang="cs-CZ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519002249"/>
      </p:ext>
    </p:extLst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Shoji">
      <a:dk1>
        <a:sysClr val="windowText" lastClr="000000"/>
      </a:dk1>
      <a:lt1>
        <a:sysClr val="window" lastClr="FFFFFF"/>
      </a:lt1>
      <a:dk2>
        <a:srgbClr val="595460"/>
      </a:dk2>
      <a:lt2>
        <a:srgbClr val="EBEDEB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Širokoúhlá obrazovka</PresentationFormat>
  <Paragraphs>0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ShojiVTI</vt:lpstr>
      <vt:lpstr>Cyklus</vt:lpstr>
      <vt:lpstr>Co je cyklus?</vt:lpstr>
      <vt:lpstr>Co je cyklus?</vt:lpstr>
      <vt:lpstr>Cyklus - definice</vt:lpstr>
      <vt:lpstr>Druhy cyklů</vt:lpstr>
      <vt:lpstr>Cyklus while</vt:lpstr>
      <vt:lpstr>Cyklus while</vt:lpstr>
      <vt:lpstr>Cyklus while</vt:lpstr>
      <vt:lpstr>Cyklus do-while (repeat-until)</vt:lpstr>
      <vt:lpstr>Cyklus do-while (repeat-until)</vt:lpstr>
      <vt:lpstr>Cyklus do-while (repeat-until)</vt:lpstr>
      <vt:lpstr>Cyklus for</vt:lpstr>
      <vt:lpstr>Cyklus for</vt:lpstr>
      <vt:lpstr>Cyklus for</vt:lpstr>
      <vt:lpstr>Cyklus for</vt:lpstr>
      <vt:lpstr>Cyklus for</vt:lpstr>
      <vt:lpstr>Řešená úloha</vt:lpstr>
      <vt:lpstr>Řešená úloha</vt:lpstr>
      <vt:lpstr>Řešená úloha</vt:lpstr>
      <vt:lpstr>Řešená úloha</vt:lpstr>
      <vt:lpstr>Dotazy?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</dc:title>
  <dc:creator/>
  <cp:lastModifiedBy/>
  <cp:revision>224</cp:revision>
  <dcterms:created xsi:type="dcterms:W3CDTF">2012-08-16T00:56:33Z</dcterms:created>
  <dcterms:modified xsi:type="dcterms:W3CDTF">2021-04-13T11:29:19Z</dcterms:modified>
</cp:coreProperties>
</file>