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4" r:id="rId1"/>
  </p:sldMasterIdLst>
  <p:sldIdLst>
    <p:sldId id="256" r:id="rId2"/>
    <p:sldId id="263" r:id="rId3"/>
    <p:sldId id="266" r:id="rId4"/>
    <p:sldId id="265" r:id="rId5"/>
    <p:sldId id="264" r:id="rId6"/>
    <p:sldId id="257" r:id="rId7"/>
    <p:sldId id="268" r:id="rId8"/>
    <p:sldId id="258" r:id="rId9"/>
    <p:sldId id="267" r:id="rId10"/>
    <p:sldId id="262" r:id="rId11"/>
    <p:sldId id="259" r:id="rId12"/>
    <p:sldId id="260" r:id="rId13"/>
    <p:sldId id="261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D2C2D-5D0C-4711-9E40-1558D9E3CE6F}" v="11" dt="2021-03-29T13:50:55.314"/>
    <p1510:client id="{8042002F-31F4-4ED0-A1A7-46F85A171572}" v="5" dt="2021-04-05T16:14:27.120"/>
    <p1510:client id="{A6F7FAE7-ED36-4710-8FFE-F872B72F9E45}" v="75" dt="2021-04-13T11:42:02.189"/>
    <p1510:client id="{AC22F66B-F7D6-410A-921D-61BB8CB82EF5}" v="434" dt="2021-03-01T13:34:04.877"/>
    <p1510:client id="{DF6134E4-681D-4CA9-A9A1-308FC675F88E}" v="19" dt="2021-03-08T08:59:34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0ED1B5-44C6-4517-BC09-7E645566BD0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9D360A6-5C87-41A6-B454-9DA9FEB701C3}">
      <dgm:prSet/>
      <dgm:spPr/>
      <dgm:t>
        <a:bodyPr/>
        <a:lstStyle/>
        <a:p>
          <a:r>
            <a:rPr lang="en-US" b="1" baseline="0" dirty="0" err="1"/>
            <a:t>časová</a:t>
          </a:r>
          <a:r>
            <a:rPr lang="en-US" b="1" baseline="0" dirty="0"/>
            <a:t> </a:t>
          </a:r>
          <a:r>
            <a:rPr lang="en-US" b="1" baseline="0" dirty="0" err="1"/>
            <a:t>složitost</a:t>
          </a:r>
          <a:r>
            <a:rPr lang="en-US" b="0" baseline="0" dirty="0"/>
            <a:t> - </a:t>
          </a:r>
          <a:r>
            <a:rPr lang="en-US" b="0" baseline="0" dirty="0" err="1"/>
            <a:t>čas</a:t>
          </a:r>
          <a:r>
            <a:rPr lang="en-US" b="0" baseline="0" dirty="0"/>
            <a:t>, za </a:t>
          </a:r>
          <a:r>
            <a:rPr lang="en-US" b="0" baseline="0" dirty="0" err="1"/>
            <a:t>který</a:t>
          </a:r>
          <a:r>
            <a:rPr lang="en-US" b="0" baseline="0" dirty="0"/>
            <a:t> </a:t>
          </a:r>
          <a:r>
            <a:rPr lang="en-US" b="0" baseline="0" dirty="0" err="1"/>
            <a:t>proběhně</a:t>
          </a:r>
          <a:r>
            <a:rPr lang="en-US" b="0" baseline="0" dirty="0"/>
            <a:t> </a:t>
          </a:r>
          <a:r>
            <a:rPr lang="en-US" b="0" baseline="0" dirty="0" err="1"/>
            <a:t>celý</a:t>
          </a:r>
          <a:r>
            <a:rPr lang="en-US" b="0" baseline="0" dirty="0"/>
            <a:t> </a:t>
          </a:r>
          <a:r>
            <a:rPr lang="en-US" b="0" baseline="0" dirty="0" err="1"/>
            <a:t>algoritmus</a:t>
          </a:r>
          <a:endParaRPr lang="en-US" dirty="0"/>
        </a:p>
      </dgm:t>
    </dgm:pt>
    <dgm:pt modelId="{C680B707-9B59-4EAB-911D-ACFA3AB8F60E}" type="parTrans" cxnId="{3F7EB406-6395-43BF-A8CC-231C91BE1975}">
      <dgm:prSet/>
      <dgm:spPr/>
      <dgm:t>
        <a:bodyPr/>
        <a:lstStyle/>
        <a:p>
          <a:endParaRPr lang="en-US"/>
        </a:p>
      </dgm:t>
    </dgm:pt>
    <dgm:pt modelId="{F7A16F46-2D0E-47E7-BBA8-1DA794458E0A}" type="sibTrans" cxnId="{3F7EB406-6395-43BF-A8CC-231C91BE1975}">
      <dgm:prSet/>
      <dgm:spPr/>
      <dgm:t>
        <a:bodyPr/>
        <a:lstStyle/>
        <a:p>
          <a:endParaRPr lang="en-US"/>
        </a:p>
      </dgm:t>
    </dgm:pt>
    <dgm:pt modelId="{CC8E51CC-7FB6-4EAB-94AE-6D75C9F3240B}">
      <dgm:prSet/>
      <dgm:spPr/>
      <dgm:t>
        <a:bodyPr/>
        <a:lstStyle/>
        <a:p>
          <a:r>
            <a:rPr lang="en-US" b="0" baseline="0" dirty="0" err="1"/>
            <a:t>implementační</a:t>
          </a:r>
          <a:r>
            <a:rPr lang="en-US" b="0" baseline="0" dirty="0"/>
            <a:t> </a:t>
          </a:r>
          <a:r>
            <a:rPr lang="en-US" b="0" baseline="0" dirty="0" err="1"/>
            <a:t>složitost</a:t>
          </a:r>
          <a:r>
            <a:rPr lang="en-US" b="0" baseline="0" dirty="0"/>
            <a:t> - </a:t>
          </a:r>
          <a:r>
            <a:rPr lang="en-US" b="0" baseline="0" dirty="0" err="1"/>
            <a:t>přizpůsobení</a:t>
          </a:r>
          <a:r>
            <a:rPr lang="en-US" b="0" baseline="0" dirty="0"/>
            <a:t> </a:t>
          </a:r>
          <a:r>
            <a:rPr lang="en-US" b="0" baseline="0" dirty="0" err="1"/>
            <a:t>algoritmu</a:t>
          </a:r>
          <a:r>
            <a:rPr lang="en-US" b="0" baseline="0" dirty="0"/>
            <a:t> </a:t>
          </a:r>
          <a:r>
            <a:rPr lang="en-US" b="0" baseline="0" dirty="0" err="1"/>
            <a:t>na</a:t>
          </a:r>
          <a:r>
            <a:rPr lang="en-US" b="0" baseline="0" dirty="0"/>
            <a:t> </a:t>
          </a:r>
          <a:r>
            <a:rPr lang="en-US" b="0" baseline="0" dirty="0" err="1"/>
            <a:t>daný</a:t>
          </a:r>
          <a:r>
            <a:rPr lang="en-US" b="0" baseline="0" dirty="0"/>
            <a:t> </a:t>
          </a:r>
          <a:r>
            <a:rPr lang="en-US" b="0" baseline="0" dirty="0" err="1"/>
            <a:t>problém</a:t>
          </a:r>
          <a:endParaRPr lang="en-US" dirty="0" err="1"/>
        </a:p>
      </dgm:t>
    </dgm:pt>
    <dgm:pt modelId="{01A67813-D1AB-4FAF-AEE0-587F5C949731}" type="parTrans" cxnId="{7A79C2C7-6830-491A-9579-4BFA50EFA0AE}">
      <dgm:prSet/>
      <dgm:spPr/>
      <dgm:t>
        <a:bodyPr/>
        <a:lstStyle/>
        <a:p>
          <a:endParaRPr lang="en-US"/>
        </a:p>
      </dgm:t>
    </dgm:pt>
    <dgm:pt modelId="{39FA2A25-F00B-4467-A6F6-D8A37A3E33B5}" type="sibTrans" cxnId="{7A79C2C7-6830-491A-9579-4BFA50EFA0AE}">
      <dgm:prSet/>
      <dgm:spPr/>
      <dgm:t>
        <a:bodyPr/>
        <a:lstStyle/>
        <a:p>
          <a:endParaRPr lang="en-US"/>
        </a:p>
      </dgm:t>
    </dgm:pt>
    <dgm:pt modelId="{B5CA5FF7-C810-4BED-861B-5203E30DBF35}">
      <dgm:prSet/>
      <dgm:spPr/>
      <dgm:t>
        <a:bodyPr/>
        <a:lstStyle/>
        <a:p>
          <a:r>
            <a:rPr lang="en-US" b="0" baseline="0" dirty="0" err="1"/>
            <a:t>vhodnost</a:t>
          </a:r>
          <a:r>
            <a:rPr lang="en-US" b="0" baseline="0" dirty="0"/>
            <a:t> pro </a:t>
          </a:r>
          <a:r>
            <a:rPr lang="en-US" b="0" baseline="0" dirty="0" err="1"/>
            <a:t>danou</a:t>
          </a:r>
          <a:r>
            <a:rPr lang="en-US" b="0" baseline="0" dirty="0"/>
            <a:t> </a:t>
          </a:r>
          <a:r>
            <a:rPr lang="en-US" b="0" baseline="0" dirty="0" err="1"/>
            <a:t>datovou</a:t>
          </a:r>
          <a:r>
            <a:rPr lang="en-US" b="0" baseline="0" dirty="0"/>
            <a:t> </a:t>
          </a:r>
          <a:r>
            <a:rPr lang="en-US" b="0" baseline="0" dirty="0" err="1"/>
            <a:t>strukturu</a:t>
          </a:r>
          <a:r>
            <a:rPr lang="en-US" b="0" baseline="0" dirty="0"/>
            <a:t> – </a:t>
          </a:r>
          <a:r>
            <a:rPr lang="en-US" b="0" baseline="0" dirty="0" err="1"/>
            <a:t>nutnost</a:t>
          </a:r>
          <a:r>
            <a:rPr lang="en-US" b="0" baseline="0" dirty="0"/>
            <a:t> </a:t>
          </a:r>
          <a:r>
            <a:rPr lang="en-US" b="0" baseline="0" dirty="0" err="1"/>
            <a:t>vybírat</a:t>
          </a:r>
          <a:r>
            <a:rPr lang="en-US" b="0" baseline="0" dirty="0"/>
            <a:t> </a:t>
          </a:r>
          <a:r>
            <a:rPr lang="en-US" b="0" baseline="0" dirty="0" err="1"/>
            <a:t>pouze</a:t>
          </a:r>
          <a:r>
            <a:rPr lang="en-US" b="0" baseline="0" dirty="0"/>
            <a:t> ty </a:t>
          </a:r>
          <a:r>
            <a:rPr lang="en-US" b="0" baseline="0" dirty="0" err="1"/>
            <a:t>algorimty</a:t>
          </a:r>
          <a:r>
            <a:rPr lang="en-US" b="0" baseline="0" dirty="0"/>
            <a:t>, </a:t>
          </a:r>
          <a:r>
            <a:rPr lang="en-US" b="0" baseline="0" dirty="0" err="1"/>
            <a:t>které</a:t>
          </a:r>
          <a:r>
            <a:rPr lang="en-US" b="0" baseline="0" dirty="0"/>
            <a:t> </a:t>
          </a:r>
          <a:r>
            <a:rPr lang="en-US" b="0" baseline="0" dirty="0" err="1"/>
            <a:t>jsou</a:t>
          </a:r>
          <a:r>
            <a:rPr lang="en-US" b="0" baseline="0" dirty="0"/>
            <a:t> </a:t>
          </a:r>
          <a:r>
            <a:rPr lang="en-US" b="0" baseline="0" dirty="0" err="1"/>
            <a:t>schopny</a:t>
          </a:r>
          <a:r>
            <a:rPr lang="en-US" b="0" baseline="0" dirty="0"/>
            <a:t> </a:t>
          </a:r>
          <a:r>
            <a:rPr lang="en-US" b="0" baseline="0" dirty="0" err="1"/>
            <a:t>vstupní</a:t>
          </a:r>
          <a:r>
            <a:rPr lang="en-US" b="0" baseline="0" dirty="0"/>
            <a:t> data </a:t>
          </a:r>
          <a:r>
            <a:rPr lang="en-US" b="0" baseline="0" dirty="0" err="1"/>
            <a:t>správně</a:t>
          </a:r>
          <a:r>
            <a:rPr lang="en-US" b="0" baseline="0" dirty="0"/>
            <a:t> </a:t>
          </a:r>
          <a:r>
            <a:rPr lang="en-US" b="0" baseline="0" dirty="0" err="1"/>
            <a:t>seřadit</a:t>
          </a:r>
          <a:endParaRPr lang="en-US" dirty="0" err="1"/>
        </a:p>
      </dgm:t>
    </dgm:pt>
    <dgm:pt modelId="{0EC1CFA9-E88D-463F-8614-70F7169C67D5}" type="parTrans" cxnId="{B06F5AEC-692F-484A-ABE5-A1903A2DD1E3}">
      <dgm:prSet/>
      <dgm:spPr/>
      <dgm:t>
        <a:bodyPr/>
        <a:lstStyle/>
        <a:p>
          <a:endParaRPr lang="en-US"/>
        </a:p>
      </dgm:t>
    </dgm:pt>
    <dgm:pt modelId="{7F76799C-8002-48E8-89CF-18BC627B8E42}" type="sibTrans" cxnId="{B06F5AEC-692F-484A-ABE5-A1903A2DD1E3}">
      <dgm:prSet/>
      <dgm:spPr/>
      <dgm:t>
        <a:bodyPr/>
        <a:lstStyle/>
        <a:p>
          <a:endParaRPr lang="en-US"/>
        </a:p>
      </dgm:t>
    </dgm:pt>
    <dgm:pt modelId="{15D3A0C2-5CBA-4A87-8C07-655096833117}">
      <dgm:prSet/>
      <dgm:spPr/>
      <dgm:t>
        <a:bodyPr/>
        <a:lstStyle/>
        <a:p>
          <a:r>
            <a:rPr lang="en-US" b="0" baseline="0" dirty="0" err="1"/>
            <a:t>stabilita</a:t>
          </a:r>
          <a:r>
            <a:rPr lang="en-US" b="0" baseline="0" dirty="0"/>
            <a:t> </a:t>
          </a:r>
          <a:r>
            <a:rPr lang="en-US" b="0" baseline="0" dirty="0" err="1"/>
            <a:t>algoritmu</a:t>
          </a:r>
          <a:r>
            <a:rPr lang="en-US" b="0" baseline="0" dirty="0"/>
            <a:t> – </a:t>
          </a:r>
          <a:r>
            <a:rPr lang="en-US" b="0" baseline="0" dirty="0" err="1"/>
            <a:t>algoritmus</a:t>
          </a:r>
          <a:r>
            <a:rPr lang="en-US" b="0" baseline="0" dirty="0"/>
            <a:t> je </a:t>
          </a:r>
          <a:r>
            <a:rPr lang="en-US" b="0" baseline="0" dirty="0" err="1"/>
            <a:t>stabilní</a:t>
          </a:r>
          <a:r>
            <a:rPr lang="en-US" b="0" baseline="0" dirty="0"/>
            <a:t>, </a:t>
          </a:r>
          <a:r>
            <a:rPr lang="en-US" b="0" baseline="0" dirty="0" err="1"/>
            <a:t>jestliže</a:t>
          </a:r>
          <a:r>
            <a:rPr lang="en-US" b="0" baseline="0" dirty="0"/>
            <a:t> </a:t>
          </a:r>
          <a:r>
            <a:rPr lang="en-US" b="0" baseline="0" dirty="0" err="1"/>
            <a:t>při</a:t>
          </a:r>
          <a:r>
            <a:rPr lang="en-US" b="0" baseline="0" dirty="0"/>
            <a:t>  </a:t>
          </a:r>
          <a:r>
            <a:rPr lang="en-US" b="0" baseline="0" dirty="0" err="1"/>
            <a:t>opakovaném</a:t>
          </a:r>
          <a:r>
            <a:rPr lang="en-US" b="0" baseline="0" dirty="0"/>
            <a:t> </a:t>
          </a:r>
          <a:r>
            <a:rPr lang="en-US" b="0" baseline="0" dirty="0" err="1"/>
            <a:t>řazení</a:t>
          </a:r>
          <a:r>
            <a:rPr lang="en-US" b="0" baseline="0" dirty="0"/>
            <a:t> </a:t>
          </a:r>
          <a:r>
            <a:rPr lang="en-US" b="0" baseline="0" dirty="0" err="1"/>
            <a:t>stejné</a:t>
          </a:r>
          <a:r>
            <a:rPr lang="en-US" b="0" baseline="0" dirty="0"/>
            <a:t> </a:t>
          </a:r>
          <a:r>
            <a:rPr lang="en-US" b="0" baseline="0" dirty="0" err="1"/>
            <a:t>vstupní</a:t>
          </a:r>
          <a:r>
            <a:rPr lang="en-US" b="0" baseline="0" dirty="0"/>
            <a:t> </a:t>
          </a:r>
          <a:r>
            <a:rPr lang="en-US" b="0" baseline="0" dirty="0" err="1"/>
            <a:t>veličiny</a:t>
          </a:r>
          <a:r>
            <a:rPr lang="en-US" b="0" baseline="0" dirty="0"/>
            <a:t>, </a:t>
          </a:r>
          <a:r>
            <a:rPr lang="en-US" b="0" baseline="0" dirty="0" err="1"/>
            <a:t>získáme</a:t>
          </a:r>
          <a:r>
            <a:rPr lang="en-US" b="0" baseline="0" dirty="0"/>
            <a:t> </a:t>
          </a:r>
          <a:r>
            <a:rPr lang="en-US" b="0" baseline="0" dirty="0" err="1"/>
            <a:t>vždy</a:t>
          </a:r>
          <a:r>
            <a:rPr lang="en-US" b="0" baseline="0" dirty="0"/>
            <a:t> </a:t>
          </a:r>
          <a:r>
            <a:rPr lang="en-US" b="0" baseline="0" dirty="0" err="1"/>
            <a:t>stejnou</a:t>
          </a:r>
          <a:r>
            <a:rPr lang="en-US" b="0" baseline="0" dirty="0"/>
            <a:t> </a:t>
          </a:r>
          <a:r>
            <a:rPr lang="en-US" b="0" baseline="0" dirty="0" err="1"/>
            <a:t>veličinu</a:t>
          </a:r>
          <a:r>
            <a:rPr lang="en-US" b="0" baseline="0" dirty="0"/>
            <a:t> </a:t>
          </a:r>
          <a:r>
            <a:rPr lang="en-US" b="0" baseline="0" dirty="0" err="1"/>
            <a:t>výstupní</a:t>
          </a:r>
          <a:endParaRPr lang="en-US" dirty="0" err="1"/>
        </a:p>
      </dgm:t>
    </dgm:pt>
    <dgm:pt modelId="{561B60AC-53A1-4800-A52E-7A07446B7557}" type="parTrans" cxnId="{4A9EE137-5E0A-4DD7-83FC-6702514B46EC}">
      <dgm:prSet/>
      <dgm:spPr/>
      <dgm:t>
        <a:bodyPr/>
        <a:lstStyle/>
        <a:p>
          <a:endParaRPr lang="en-US"/>
        </a:p>
      </dgm:t>
    </dgm:pt>
    <dgm:pt modelId="{0A2505C4-589C-4D9C-AAC0-765E723AF952}" type="sibTrans" cxnId="{4A9EE137-5E0A-4DD7-83FC-6702514B46EC}">
      <dgm:prSet/>
      <dgm:spPr/>
      <dgm:t>
        <a:bodyPr/>
        <a:lstStyle/>
        <a:p>
          <a:endParaRPr lang="en-US"/>
        </a:p>
      </dgm:t>
    </dgm:pt>
    <dgm:pt modelId="{C960C596-9FE5-413D-849C-5308F60645DA}" type="pres">
      <dgm:prSet presAssocID="{D80ED1B5-44C6-4517-BC09-7E645566BD05}" presName="linear" presStyleCnt="0">
        <dgm:presLayoutVars>
          <dgm:animLvl val="lvl"/>
          <dgm:resizeHandles val="exact"/>
        </dgm:presLayoutVars>
      </dgm:prSet>
      <dgm:spPr/>
    </dgm:pt>
    <dgm:pt modelId="{A2202E33-E4F3-443B-B7AC-00F43399B6F1}" type="pres">
      <dgm:prSet presAssocID="{79D360A6-5C87-41A6-B454-9DA9FEB701C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98AF490-2B26-4830-BC8A-7AB0440F1159}" type="pres">
      <dgm:prSet presAssocID="{F7A16F46-2D0E-47E7-BBA8-1DA794458E0A}" presName="spacer" presStyleCnt="0"/>
      <dgm:spPr/>
    </dgm:pt>
    <dgm:pt modelId="{170DBB27-30D2-48CA-9DEA-2921EC21E93C}" type="pres">
      <dgm:prSet presAssocID="{CC8E51CC-7FB6-4EAB-94AE-6D75C9F3240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0587D30-2C7F-471B-A43B-B104A98BFE4A}" type="pres">
      <dgm:prSet presAssocID="{39FA2A25-F00B-4467-A6F6-D8A37A3E33B5}" presName="spacer" presStyleCnt="0"/>
      <dgm:spPr/>
    </dgm:pt>
    <dgm:pt modelId="{7DF5E37F-26FE-4E05-8199-4A08A4AEF101}" type="pres">
      <dgm:prSet presAssocID="{B5CA5FF7-C810-4BED-861B-5203E30DBF3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0318A6A-48D1-4BA5-AC68-4C28C70B924A}" type="pres">
      <dgm:prSet presAssocID="{7F76799C-8002-48E8-89CF-18BC627B8E42}" presName="spacer" presStyleCnt="0"/>
      <dgm:spPr/>
    </dgm:pt>
    <dgm:pt modelId="{43701223-6127-4D57-BB57-4065DBD3798B}" type="pres">
      <dgm:prSet presAssocID="{15D3A0C2-5CBA-4A87-8C07-65509683311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F7EB406-6395-43BF-A8CC-231C91BE1975}" srcId="{D80ED1B5-44C6-4517-BC09-7E645566BD05}" destId="{79D360A6-5C87-41A6-B454-9DA9FEB701C3}" srcOrd="0" destOrd="0" parTransId="{C680B707-9B59-4EAB-911D-ACFA3AB8F60E}" sibTransId="{F7A16F46-2D0E-47E7-BBA8-1DA794458E0A}"/>
    <dgm:cxn modelId="{6EA9EF08-DE2B-4785-A7F4-3785F6327335}" type="presOf" srcId="{79D360A6-5C87-41A6-B454-9DA9FEB701C3}" destId="{A2202E33-E4F3-443B-B7AC-00F43399B6F1}" srcOrd="0" destOrd="0" presId="urn:microsoft.com/office/officeart/2005/8/layout/vList2"/>
    <dgm:cxn modelId="{83389E1D-13A1-414F-B108-3E2BF05BEB60}" type="presOf" srcId="{D80ED1B5-44C6-4517-BC09-7E645566BD05}" destId="{C960C596-9FE5-413D-849C-5308F60645DA}" srcOrd="0" destOrd="0" presId="urn:microsoft.com/office/officeart/2005/8/layout/vList2"/>
    <dgm:cxn modelId="{992BB134-B2DA-46AC-B450-B96A70FC2B44}" type="presOf" srcId="{15D3A0C2-5CBA-4A87-8C07-655096833117}" destId="{43701223-6127-4D57-BB57-4065DBD3798B}" srcOrd="0" destOrd="0" presId="urn:microsoft.com/office/officeart/2005/8/layout/vList2"/>
    <dgm:cxn modelId="{4A9EE137-5E0A-4DD7-83FC-6702514B46EC}" srcId="{D80ED1B5-44C6-4517-BC09-7E645566BD05}" destId="{15D3A0C2-5CBA-4A87-8C07-655096833117}" srcOrd="3" destOrd="0" parTransId="{561B60AC-53A1-4800-A52E-7A07446B7557}" sibTransId="{0A2505C4-589C-4D9C-AAC0-765E723AF952}"/>
    <dgm:cxn modelId="{B9BAE185-7488-4921-BBE1-A9A3524A2409}" type="presOf" srcId="{B5CA5FF7-C810-4BED-861B-5203E30DBF35}" destId="{7DF5E37F-26FE-4E05-8199-4A08A4AEF101}" srcOrd="0" destOrd="0" presId="urn:microsoft.com/office/officeart/2005/8/layout/vList2"/>
    <dgm:cxn modelId="{7A79C2C7-6830-491A-9579-4BFA50EFA0AE}" srcId="{D80ED1B5-44C6-4517-BC09-7E645566BD05}" destId="{CC8E51CC-7FB6-4EAB-94AE-6D75C9F3240B}" srcOrd="1" destOrd="0" parTransId="{01A67813-D1AB-4FAF-AEE0-587F5C949731}" sibTransId="{39FA2A25-F00B-4467-A6F6-D8A37A3E33B5}"/>
    <dgm:cxn modelId="{168932E9-E1A3-4D8F-A833-D929ACA4988C}" type="presOf" srcId="{CC8E51CC-7FB6-4EAB-94AE-6D75C9F3240B}" destId="{170DBB27-30D2-48CA-9DEA-2921EC21E93C}" srcOrd="0" destOrd="0" presId="urn:microsoft.com/office/officeart/2005/8/layout/vList2"/>
    <dgm:cxn modelId="{B06F5AEC-692F-484A-ABE5-A1903A2DD1E3}" srcId="{D80ED1B5-44C6-4517-BC09-7E645566BD05}" destId="{B5CA5FF7-C810-4BED-861B-5203E30DBF35}" srcOrd="2" destOrd="0" parTransId="{0EC1CFA9-E88D-463F-8614-70F7169C67D5}" sibTransId="{7F76799C-8002-48E8-89CF-18BC627B8E42}"/>
    <dgm:cxn modelId="{D258651E-895B-4C11-B15E-3348DB906274}" type="presParOf" srcId="{C960C596-9FE5-413D-849C-5308F60645DA}" destId="{A2202E33-E4F3-443B-B7AC-00F43399B6F1}" srcOrd="0" destOrd="0" presId="urn:microsoft.com/office/officeart/2005/8/layout/vList2"/>
    <dgm:cxn modelId="{58964A86-F280-49EE-AF70-0B3DEC9BA3FC}" type="presParOf" srcId="{C960C596-9FE5-413D-849C-5308F60645DA}" destId="{C98AF490-2B26-4830-BC8A-7AB0440F1159}" srcOrd="1" destOrd="0" presId="urn:microsoft.com/office/officeart/2005/8/layout/vList2"/>
    <dgm:cxn modelId="{6399F7AB-D77D-465A-A77C-21F57FD596C6}" type="presParOf" srcId="{C960C596-9FE5-413D-849C-5308F60645DA}" destId="{170DBB27-30D2-48CA-9DEA-2921EC21E93C}" srcOrd="2" destOrd="0" presId="urn:microsoft.com/office/officeart/2005/8/layout/vList2"/>
    <dgm:cxn modelId="{0D49E886-3D9C-435F-B2D8-DD9217C52528}" type="presParOf" srcId="{C960C596-9FE5-413D-849C-5308F60645DA}" destId="{90587D30-2C7F-471B-A43B-B104A98BFE4A}" srcOrd="3" destOrd="0" presId="urn:microsoft.com/office/officeart/2005/8/layout/vList2"/>
    <dgm:cxn modelId="{A0867AB4-33EA-446F-9496-713AB1878FD0}" type="presParOf" srcId="{C960C596-9FE5-413D-849C-5308F60645DA}" destId="{7DF5E37F-26FE-4E05-8199-4A08A4AEF101}" srcOrd="4" destOrd="0" presId="urn:microsoft.com/office/officeart/2005/8/layout/vList2"/>
    <dgm:cxn modelId="{604826AC-C7C6-4540-9FDC-93F777E4F26C}" type="presParOf" srcId="{C960C596-9FE5-413D-849C-5308F60645DA}" destId="{50318A6A-48D1-4BA5-AC68-4C28C70B924A}" srcOrd="5" destOrd="0" presId="urn:microsoft.com/office/officeart/2005/8/layout/vList2"/>
    <dgm:cxn modelId="{100AF8E7-433C-4BE7-87B2-77DA97C3293F}" type="presParOf" srcId="{C960C596-9FE5-413D-849C-5308F60645DA}" destId="{43701223-6127-4D57-BB57-4065DBD3798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02E33-E4F3-443B-B7AC-00F43399B6F1}">
      <dsp:nvSpPr>
        <dsp:cNvPr id="0" name=""/>
        <dsp:cNvSpPr/>
      </dsp:nvSpPr>
      <dsp:spPr>
        <a:xfrm>
          <a:off x="0" y="291450"/>
          <a:ext cx="5076826" cy="10714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 err="1"/>
            <a:t>časová</a:t>
          </a:r>
          <a:r>
            <a:rPr lang="en-US" sz="1800" b="1" kern="1200" baseline="0" dirty="0"/>
            <a:t> </a:t>
          </a:r>
          <a:r>
            <a:rPr lang="en-US" sz="1800" b="1" kern="1200" baseline="0" dirty="0" err="1"/>
            <a:t>složitost</a:t>
          </a:r>
          <a:r>
            <a:rPr lang="en-US" sz="1800" b="0" kern="1200" baseline="0" dirty="0"/>
            <a:t> - </a:t>
          </a:r>
          <a:r>
            <a:rPr lang="en-US" sz="1800" b="0" kern="1200" baseline="0" dirty="0" err="1"/>
            <a:t>čas</a:t>
          </a:r>
          <a:r>
            <a:rPr lang="en-US" sz="1800" b="0" kern="1200" baseline="0" dirty="0"/>
            <a:t>, za </a:t>
          </a:r>
          <a:r>
            <a:rPr lang="en-US" sz="1800" b="0" kern="1200" baseline="0" dirty="0" err="1"/>
            <a:t>který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proběhně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celý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algoritmus</a:t>
          </a:r>
          <a:endParaRPr lang="en-US" sz="1800" kern="1200" dirty="0"/>
        </a:p>
      </dsp:txBody>
      <dsp:txXfrm>
        <a:off x="52303" y="343753"/>
        <a:ext cx="4972220" cy="966821"/>
      </dsp:txXfrm>
    </dsp:sp>
    <dsp:sp modelId="{170DBB27-30D2-48CA-9DEA-2921EC21E93C}">
      <dsp:nvSpPr>
        <dsp:cNvPr id="0" name=""/>
        <dsp:cNvSpPr/>
      </dsp:nvSpPr>
      <dsp:spPr>
        <a:xfrm>
          <a:off x="0" y="1414718"/>
          <a:ext cx="5076826" cy="1071427"/>
        </a:xfrm>
        <a:prstGeom prst="roundRect">
          <a:avLst/>
        </a:prstGeom>
        <a:solidFill>
          <a:schemeClr val="accent2">
            <a:hueOff val="-265628"/>
            <a:satOff val="4257"/>
            <a:lumOff val="38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baseline="0" dirty="0" err="1"/>
            <a:t>implementační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složitost</a:t>
          </a:r>
          <a:r>
            <a:rPr lang="en-US" sz="1800" b="0" kern="1200" baseline="0" dirty="0"/>
            <a:t> - </a:t>
          </a:r>
          <a:r>
            <a:rPr lang="en-US" sz="1800" b="0" kern="1200" baseline="0" dirty="0" err="1"/>
            <a:t>přizpůsobení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algoritmu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na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daný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problém</a:t>
          </a:r>
          <a:endParaRPr lang="en-US" sz="1800" kern="1200" dirty="0" err="1"/>
        </a:p>
      </dsp:txBody>
      <dsp:txXfrm>
        <a:off x="52303" y="1467021"/>
        <a:ext cx="4972220" cy="966821"/>
      </dsp:txXfrm>
    </dsp:sp>
    <dsp:sp modelId="{7DF5E37F-26FE-4E05-8199-4A08A4AEF101}">
      <dsp:nvSpPr>
        <dsp:cNvPr id="0" name=""/>
        <dsp:cNvSpPr/>
      </dsp:nvSpPr>
      <dsp:spPr>
        <a:xfrm>
          <a:off x="0" y="2537985"/>
          <a:ext cx="5076826" cy="1071427"/>
        </a:xfrm>
        <a:prstGeom prst="roundRect">
          <a:avLst/>
        </a:prstGeom>
        <a:solidFill>
          <a:schemeClr val="accent2">
            <a:hueOff val="-531255"/>
            <a:satOff val="8513"/>
            <a:lumOff val="77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baseline="0" dirty="0" err="1"/>
            <a:t>vhodnost</a:t>
          </a:r>
          <a:r>
            <a:rPr lang="en-US" sz="1800" b="0" kern="1200" baseline="0" dirty="0"/>
            <a:t> pro </a:t>
          </a:r>
          <a:r>
            <a:rPr lang="en-US" sz="1800" b="0" kern="1200" baseline="0" dirty="0" err="1"/>
            <a:t>danou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datovou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strukturu</a:t>
          </a:r>
          <a:r>
            <a:rPr lang="en-US" sz="1800" b="0" kern="1200" baseline="0" dirty="0"/>
            <a:t> – </a:t>
          </a:r>
          <a:r>
            <a:rPr lang="en-US" sz="1800" b="0" kern="1200" baseline="0" dirty="0" err="1"/>
            <a:t>nutnost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vybírat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pouze</a:t>
          </a:r>
          <a:r>
            <a:rPr lang="en-US" sz="1800" b="0" kern="1200" baseline="0" dirty="0"/>
            <a:t> ty </a:t>
          </a:r>
          <a:r>
            <a:rPr lang="en-US" sz="1800" b="0" kern="1200" baseline="0" dirty="0" err="1"/>
            <a:t>algorimty</a:t>
          </a:r>
          <a:r>
            <a:rPr lang="en-US" sz="1800" b="0" kern="1200" baseline="0" dirty="0"/>
            <a:t>, </a:t>
          </a:r>
          <a:r>
            <a:rPr lang="en-US" sz="1800" b="0" kern="1200" baseline="0" dirty="0" err="1"/>
            <a:t>které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jsou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schopny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vstupní</a:t>
          </a:r>
          <a:r>
            <a:rPr lang="en-US" sz="1800" b="0" kern="1200" baseline="0" dirty="0"/>
            <a:t> data </a:t>
          </a:r>
          <a:r>
            <a:rPr lang="en-US" sz="1800" b="0" kern="1200" baseline="0" dirty="0" err="1"/>
            <a:t>správně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seřadit</a:t>
          </a:r>
          <a:endParaRPr lang="en-US" sz="1800" kern="1200" dirty="0" err="1"/>
        </a:p>
      </dsp:txBody>
      <dsp:txXfrm>
        <a:off x="52303" y="2590288"/>
        <a:ext cx="4972220" cy="966821"/>
      </dsp:txXfrm>
    </dsp:sp>
    <dsp:sp modelId="{43701223-6127-4D57-BB57-4065DBD3798B}">
      <dsp:nvSpPr>
        <dsp:cNvPr id="0" name=""/>
        <dsp:cNvSpPr/>
      </dsp:nvSpPr>
      <dsp:spPr>
        <a:xfrm>
          <a:off x="0" y="3661252"/>
          <a:ext cx="5076826" cy="1071427"/>
        </a:xfrm>
        <a:prstGeom prst="roundRect">
          <a:avLst/>
        </a:prstGeom>
        <a:solidFill>
          <a:schemeClr val="accent2">
            <a:hueOff val="-796883"/>
            <a:satOff val="12770"/>
            <a:lumOff val="1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baseline="0" dirty="0" err="1"/>
            <a:t>stabilita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algoritmu</a:t>
          </a:r>
          <a:r>
            <a:rPr lang="en-US" sz="1800" b="0" kern="1200" baseline="0" dirty="0"/>
            <a:t> – </a:t>
          </a:r>
          <a:r>
            <a:rPr lang="en-US" sz="1800" b="0" kern="1200" baseline="0" dirty="0" err="1"/>
            <a:t>algoritmus</a:t>
          </a:r>
          <a:r>
            <a:rPr lang="en-US" sz="1800" b="0" kern="1200" baseline="0" dirty="0"/>
            <a:t> je </a:t>
          </a:r>
          <a:r>
            <a:rPr lang="en-US" sz="1800" b="0" kern="1200" baseline="0" dirty="0" err="1"/>
            <a:t>stabilní</a:t>
          </a:r>
          <a:r>
            <a:rPr lang="en-US" sz="1800" b="0" kern="1200" baseline="0" dirty="0"/>
            <a:t>, </a:t>
          </a:r>
          <a:r>
            <a:rPr lang="en-US" sz="1800" b="0" kern="1200" baseline="0" dirty="0" err="1"/>
            <a:t>jestliže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při</a:t>
          </a:r>
          <a:r>
            <a:rPr lang="en-US" sz="1800" b="0" kern="1200" baseline="0" dirty="0"/>
            <a:t>  </a:t>
          </a:r>
          <a:r>
            <a:rPr lang="en-US" sz="1800" b="0" kern="1200" baseline="0" dirty="0" err="1"/>
            <a:t>opakovaném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řazení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stejné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vstupní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veličiny</a:t>
          </a:r>
          <a:r>
            <a:rPr lang="en-US" sz="1800" b="0" kern="1200" baseline="0" dirty="0"/>
            <a:t>, </a:t>
          </a:r>
          <a:r>
            <a:rPr lang="en-US" sz="1800" b="0" kern="1200" baseline="0" dirty="0" err="1"/>
            <a:t>získáme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vždy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stejnou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veličinu</a:t>
          </a:r>
          <a:r>
            <a:rPr lang="en-US" sz="1800" b="0" kern="1200" baseline="0" dirty="0"/>
            <a:t> </a:t>
          </a:r>
          <a:r>
            <a:rPr lang="en-US" sz="1800" b="0" kern="1200" baseline="0" dirty="0" err="1"/>
            <a:t>výstupní</a:t>
          </a:r>
          <a:endParaRPr lang="en-US" sz="1800" kern="1200" dirty="0" err="1"/>
        </a:p>
      </dsp:txBody>
      <dsp:txXfrm>
        <a:off x="52303" y="3713555"/>
        <a:ext cx="4972220" cy="966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7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1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4/13/2021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5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19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457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6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16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0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58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5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lIns="109728" tIns="109728" rIns="109728" bIns="9144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lIns="109728" tIns="109728" rIns="109728" bIns="91440" anchor="b"/>
          <a:lstStyle>
            <a:lvl1pPr algn="r">
              <a:defRPr sz="16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31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07" r:id="rId6"/>
    <p:sldLayoutId id="2147483803" r:id="rId7"/>
    <p:sldLayoutId id="2147483804" r:id="rId8"/>
    <p:sldLayoutId id="2147483805" r:id="rId9"/>
    <p:sldLayoutId id="2147483806" r:id="rId10"/>
    <p:sldLayoutId id="2147483808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4000" b="1" kern="1200" spc="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2000" b="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600" i="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60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600" i="0" kern="1200" spc="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yZQPjUT5B4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goritmy.net/article/3/Bubble-sort" TargetMode="External"/><Relationship Id="rId2" Type="http://schemas.openxmlformats.org/officeDocument/2006/relationships/hyperlink" Target="https://www.algoritmy.net/article/75/Porovnani-algoritm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nestone.academy/runestone/books/published/pythonds/SortSearch/TheBubbleSort.html" TargetMode="External"/><Relationship Id="rId4" Type="http://schemas.openxmlformats.org/officeDocument/2006/relationships/hyperlink" Target="http://www.xybernetics.com/techtalk/SortingAlgorithmsExplained/SortingAlgorithmsExplained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Low poly orange background">
            <a:extLst>
              <a:ext uri="{FF2B5EF4-FFF2-40B4-BE49-F238E27FC236}">
                <a16:creationId xmlns:a16="http://schemas.microsoft.com/office/drawing/2014/main" id="{A4D9AFFB-0F53-402B-89D1-9200889BB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6" name="Freeform: Shape 19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21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/>
            <a:r>
              <a:rPr lang="cs-CZ" sz="7200">
                <a:cs typeface="Aharoni"/>
              </a:rPr>
              <a:t>Třídící algoritmy</a:t>
            </a:r>
            <a:endParaRPr lang="cs-CZ" sz="720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19375" y="4471607"/>
            <a:ext cx="6953250" cy="862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cs-CZ" dirty="0"/>
              <a:t>Bc. Martin Majer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8B839-EC16-450C-A7C8-1719D4BC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Segoe UI"/>
              </a:rPr>
              <a:t>Třídící algoritmy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F744D-B825-473E-8BD1-42D9D0F4C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09728" tIns="109728" rIns="109728" bIns="91440" anchor="t"/>
          <a:lstStyle/>
          <a:p>
            <a:pPr marL="342900" indent="-342900">
              <a:buFont typeface="Arial" panose="020B0503020204020204" pitchFamily="34" charset="0"/>
              <a:buChar char="•"/>
            </a:pPr>
            <a:r>
              <a:rPr lang="cs-CZ" dirty="0">
                <a:ea typeface="+mn-lt"/>
                <a:cs typeface="+mn-lt"/>
              </a:rPr>
              <a:t>Co si vybavíte pod pojmem třídící algoritmy?</a:t>
            </a:r>
            <a:endParaRPr lang="cs-CZ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0480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8B839-EC16-450C-A7C8-1719D4BC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Segoe UI"/>
              </a:rPr>
              <a:t>Třídící algoritmy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F744D-B825-473E-8BD1-42D9D0F4C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09728" tIns="109728" rIns="109728" bIns="91440" anchor="t"/>
          <a:lstStyle/>
          <a:p>
            <a:pPr marL="342900" indent="-342900">
              <a:buFont typeface="Arial" panose="020B0503020204020204" pitchFamily="34" charset="0"/>
              <a:buChar char="•"/>
            </a:pPr>
            <a:r>
              <a:rPr lang="cs-CZ" dirty="0">
                <a:ea typeface="+mn-lt"/>
                <a:cs typeface="+mn-lt"/>
              </a:rPr>
              <a:t>Třídící (řadící) algoritmy slouží k setřídění jednotlivých prvků vstupního souboru (obvykle seznamu) dle jejich velikosti. </a:t>
            </a:r>
            <a:endParaRPr lang="cs-CZ" dirty="0">
              <a:cs typeface="Segoe UI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cs-CZ" dirty="0">
                <a:ea typeface="+mn-lt"/>
                <a:cs typeface="+mn-lt"/>
              </a:rPr>
              <a:t>Při volbě vhodného řadícího algoritmu je třeba dbát na několik kritérií - výkon algoritmu (jeho časová složitost), implementační složitost, vhodnost pro danou datovou strukturu a v neposlední řadě stabilita algoritmu. [1]</a:t>
            </a:r>
            <a:endParaRPr lang="cs-CZ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54336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14302F-E955-47D0-A56B-D1D1A6953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73" y="-9274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310F6C-D8CB-4984-9F9B-BA18C171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2079" y="1033741"/>
            <a:ext cx="4908132" cy="4613915"/>
            <a:chOff x="659679" y="950330"/>
            <a:chExt cx="4908132" cy="46139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750E550-BE93-4743-8659-1531F86CB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16216" y="1107426"/>
              <a:ext cx="4619072" cy="434218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E626DC7-F0FE-49A7-AA4C-A8DB1F7EBA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64593" y="1253260"/>
              <a:ext cx="4488025" cy="4074679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BB781F-78E5-4C66-811C-9FF8B5D50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59679" y="950330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A11448-E91F-4821-8714-A31FBBE1C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849" y="1899904"/>
            <a:ext cx="3312116" cy="2934031"/>
          </a:xfrm>
        </p:spPr>
        <p:txBody>
          <a:bodyPr anchor="ctr">
            <a:normAutofit/>
          </a:bodyPr>
          <a:lstStyle/>
          <a:p>
            <a:r>
              <a:rPr lang="cs-CZ">
                <a:cs typeface="Segoe UI"/>
              </a:rPr>
              <a:t>Vlastnosti třídících algoritmů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3E98EF-BA8C-4C55-B098-A33F63C207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509510"/>
              </p:ext>
            </p:extLst>
          </p:nvPr>
        </p:nvGraphicFramePr>
        <p:xfrm>
          <a:off x="6095999" y="940107"/>
          <a:ext cx="5076826" cy="5024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785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202E33-E4F3-443B-B7AC-00F43399B6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2202E33-E4F3-443B-B7AC-00F43399B6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0DBB27-30D2-48CA-9DEA-2921EC21E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70DBB27-30D2-48CA-9DEA-2921EC21E9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DF5E37F-26FE-4E05-8199-4A08A4AEF1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7DF5E37F-26FE-4E05-8199-4A08A4AEF1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701223-6127-4D57-BB57-4065DBD379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43701223-6127-4D57-BB57-4065DBD379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60546-AC54-4D9E-98A7-82CDD2E5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Segoe UI"/>
              </a:rPr>
              <a:t>Porovnání třídících algoritmů</a:t>
            </a:r>
          </a:p>
        </p:txBody>
      </p:sp>
      <p:pic>
        <p:nvPicPr>
          <p:cNvPr id="4" name="Picture 4" descr="Text, table&#10;&#10;Description automatically generated">
            <a:extLst>
              <a:ext uri="{FF2B5EF4-FFF2-40B4-BE49-F238E27FC236}">
                <a16:creationId xmlns:a16="http://schemas.microsoft.com/office/drawing/2014/main" id="{BD9893CE-6985-440B-B064-8CA155D06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9162" y="2312276"/>
            <a:ext cx="8252727" cy="3651504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6EE521-2A22-49FB-AA32-7A3AC1605F9C}"/>
              </a:ext>
            </a:extLst>
          </p:cNvPr>
          <p:cNvSpPr txBox="1">
            <a:spLocks/>
          </p:cNvSpPr>
          <p:nvPr/>
        </p:nvSpPr>
        <p:spPr>
          <a:xfrm>
            <a:off x="10367289" y="5639055"/>
            <a:ext cx="834620" cy="1021676"/>
          </a:xfrm>
          <a:prstGeom prst="rect">
            <a:avLst/>
          </a:prstGeom>
        </p:spPr>
        <p:txBody>
          <a:bodyPr lIns="109728" tIns="109728" rIns="109728" bIns="91440" anchor="t"/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2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[1]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660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7C2CE-C72D-4F20-9667-2EB0F2FC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Bubble sort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7689F-4A5B-4DB3-BA42-F2813FFA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09728" tIns="109728" rIns="109728" bIns="91440" anchor="t"/>
          <a:lstStyle/>
          <a:p>
            <a:r>
              <a:rPr lang="cs-CZ" dirty="0">
                <a:ea typeface="+mn-lt"/>
                <a:cs typeface="+mn-lt"/>
              </a:rPr>
              <a:t>Porovnává dva sousední prvky, a pokud je nižší číslo nalevo od vyššího, tak je prohodí (nižší číslo je lehčí a rychleji stoupá ke konci pole) a se stejnou logikou pokračuje na dalším indexu.</a:t>
            </a:r>
            <a:r>
              <a:rPr lang="cs-CZ" dirty="0">
                <a:cs typeface="Segoe UI"/>
              </a:rPr>
              <a:t> </a:t>
            </a:r>
          </a:p>
          <a:p>
            <a:r>
              <a:rPr lang="cs-CZ" dirty="0">
                <a:cs typeface="Segoe UI"/>
              </a:rPr>
              <a:t>Pokud jsou čísla ve správném pořadí, tak je neprohodí – pouze postoupí dále (algoritmus tím našel lehčí bublinku).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082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7C2CE-C72D-4F20-9667-2EB0F2FC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Bubble sort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7689F-4A5B-4DB3-BA42-F2813FFA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09728" tIns="109728" rIns="109728" bIns="91440" anchor="t"/>
          <a:lstStyle/>
          <a:p>
            <a:r>
              <a:rPr lang="cs-CZ" dirty="0">
                <a:ea typeface="+mn-lt"/>
                <a:cs typeface="+mn-lt"/>
              </a:rPr>
              <a:t>Na konci iterace se tímto způsobem na konec pole vždy dostane ta nejlehčí bublinka (nejnižší číslo). </a:t>
            </a:r>
            <a:endParaRPr lang="cs-CZ">
              <a:ea typeface="+mn-lt"/>
              <a:cs typeface="+mn-lt"/>
            </a:endParaRPr>
          </a:p>
          <a:p>
            <a:r>
              <a:rPr lang="cs-CZ" dirty="0">
                <a:ea typeface="+mn-lt"/>
                <a:cs typeface="+mn-lt"/>
              </a:rPr>
              <a:t>Nyní algoritmus můžeme pustit znovu na redukovaný problém (na poslední pozici pole je již to správné číslo). [2]</a:t>
            </a:r>
            <a:endParaRPr lang="cs-CZ">
              <a:cs typeface="Segoe UI"/>
            </a:endParaRPr>
          </a:p>
          <a:p>
            <a:r>
              <a:rPr lang="cs-CZ" dirty="0">
                <a:ea typeface="+mn-lt"/>
                <a:cs typeface="+mn-lt"/>
              </a:rPr>
              <a:t>Po n-1 průchodech (poslední bublinka je seřazena triviálně) je pole seřazeno. </a:t>
            </a:r>
            <a:endParaRPr lang="cs-CZ" dirty="0">
              <a:cs typeface="Segoe UI"/>
            </a:endParaRPr>
          </a:p>
          <a:p>
            <a:endParaRPr lang="cs-CZ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0345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02296" y="1287887"/>
            <a:ext cx="4523890" cy="418719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51182" y="1382922"/>
            <a:ext cx="4174735" cy="394195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6733248" y="1097468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7C2CE-C72D-4F20-9667-2EB0F2FC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501" y="1847596"/>
            <a:ext cx="3459760" cy="218639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3600" spc="150"/>
              <a:t>Bubble sort</a:t>
            </a:r>
          </a:p>
        </p:txBody>
      </p:sp>
      <p:pic>
        <p:nvPicPr>
          <p:cNvPr id="5" name="Obrázek 5">
            <a:hlinkClick r:id="" action="ppaction://media"/>
            <a:extLst>
              <a:ext uri="{FF2B5EF4-FFF2-40B4-BE49-F238E27FC236}">
                <a16:creationId xmlns:a16="http://schemas.microsoft.com/office/drawing/2014/main" id="{60BFC7ED-C96E-4885-83D3-EEFA044F12F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71550" y="1643751"/>
            <a:ext cx="5214650" cy="3869674"/>
          </a:xfrm>
        </p:spPr>
      </p:pic>
    </p:spTree>
    <p:extLst>
      <p:ext uri="{BB962C8B-B14F-4D97-AF65-F5344CB8AC3E}">
        <p14:creationId xmlns:p14="http://schemas.microsoft.com/office/powerpoint/2010/main" val="130633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02296" y="1287887"/>
            <a:ext cx="4523890" cy="418719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51182" y="1382922"/>
            <a:ext cx="4174735" cy="394195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6733248" y="1097468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7C2CE-C72D-4F20-9667-2EB0F2FC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501" y="1847596"/>
            <a:ext cx="3459760" cy="218639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3600" spc="150"/>
              <a:t>Bubble sort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E3818B-086C-4789-B15C-C735476046D4}"/>
              </a:ext>
            </a:extLst>
          </p:cNvPr>
          <p:cNvSpPr txBox="1">
            <a:spLocks/>
          </p:cNvSpPr>
          <p:nvPr/>
        </p:nvSpPr>
        <p:spPr>
          <a:xfrm>
            <a:off x="6129826" y="4598275"/>
            <a:ext cx="834620" cy="2768700"/>
          </a:xfrm>
          <a:prstGeom prst="rect">
            <a:avLst/>
          </a:prstGeom>
        </p:spPr>
        <p:txBody>
          <a:bodyPr lIns="109728" tIns="109728" rIns="109728" bIns="91440" anchor="t"/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2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[3]</a:t>
            </a:r>
            <a:endParaRPr lang="en-US" dirty="0"/>
          </a:p>
        </p:txBody>
      </p:sp>
      <p:pic>
        <p:nvPicPr>
          <p:cNvPr id="16" name="Picture 17">
            <a:extLst>
              <a:ext uri="{FF2B5EF4-FFF2-40B4-BE49-F238E27FC236}">
                <a16:creationId xmlns:a16="http://schemas.microsoft.com/office/drawing/2014/main" id="{050A1FEB-B8AC-4558-AA17-34801C46CA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3068" y="1487875"/>
            <a:ext cx="5292182" cy="3182743"/>
          </a:xfrm>
        </p:spPr>
      </p:pic>
    </p:spTree>
    <p:extLst>
      <p:ext uri="{BB962C8B-B14F-4D97-AF65-F5344CB8AC3E}">
        <p14:creationId xmlns:p14="http://schemas.microsoft.com/office/powerpoint/2010/main" val="407695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02296" y="1287887"/>
            <a:ext cx="4523890" cy="418719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51182" y="1382922"/>
            <a:ext cx="4174735" cy="394195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6733248" y="1097468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7C2CE-C72D-4F20-9667-2EB0F2FC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501" y="1847596"/>
            <a:ext cx="3459760" cy="218639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3600" spc="150"/>
              <a:t>Bubble sort</a:t>
            </a:r>
          </a:p>
        </p:txBody>
      </p:sp>
      <p:pic>
        <p:nvPicPr>
          <p:cNvPr id="6" name="Picture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81C7138B-A672-4581-83E0-210206E6B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79" y="721425"/>
            <a:ext cx="6448647" cy="541611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E3818B-086C-4789-B15C-C735476046D4}"/>
              </a:ext>
            </a:extLst>
          </p:cNvPr>
          <p:cNvSpPr txBox="1">
            <a:spLocks/>
          </p:cNvSpPr>
          <p:nvPr/>
        </p:nvSpPr>
        <p:spPr>
          <a:xfrm>
            <a:off x="6455070" y="5862080"/>
            <a:ext cx="834620" cy="2768700"/>
          </a:xfrm>
          <a:prstGeom prst="rect">
            <a:avLst/>
          </a:prstGeom>
        </p:spPr>
        <p:txBody>
          <a:bodyPr lIns="109728" tIns="109728" rIns="109728" bIns="91440" anchor="t"/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2000" b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0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[4]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125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02296" y="1287887"/>
            <a:ext cx="4523890" cy="418719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51182" y="1382922"/>
            <a:ext cx="4174735" cy="394195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6733248" y="1097468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7C2CE-C72D-4F20-9667-2EB0F2FC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501" y="1847596"/>
            <a:ext cx="3459760" cy="218639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cs-CZ" sz="3600" spc="150"/>
              <a:t>Bubble sort</a:t>
            </a:r>
            <a:br>
              <a:rPr lang="cs-CZ" sz="3600" spc="150" dirty="0"/>
            </a:br>
            <a:r>
              <a:rPr lang="cs-CZ" sz="3600" spc="150">
                <a:cs typeface="Segoe UI"/>
              </a:rPr>
              <a:t>hrubé schéma</a:t>
            </a:r>
          </a:p>
        </p:txBody>
      </p:sp>
      <p:pic>
        <p:nvPicPr>
          <p:cNvPr id="5" name="Picture 6" descr="Diagram&#10;&#10;Description automatically generated">
            <a:extLst>
              <a:ext uri="{FF2B5EF4-FFF2-40B4-BE49-F238E27FC236}">
                <a16:creationId xmlns:a16="http://schemas.microsoft.com/office/drawing/2014/main" id="{74FBFA4B-F627-4255-86FC-E8CB13BE5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3897" y="184251"/>
            <a:ext cx="4921181" cy="6606577"/>
          </a:xfrm>
        </p:spPr>
      </p:pic>
    </p:spTree>
    <p:extLst>
      <p:ext uri="{BB962C8B-B14F-4D97-AF65-F5344CB8AC3E}">
        <p14:creationId xmlns:p14="http://schemas.microsoft.com/office/powerpoint/2010/main" val="863582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F50A80E-5DCB-4320-9947-73BF2D6F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E9C9717-43F9-44EA-9215-3F2D15B1C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66004D1-3DCE-405F-9046-6DE912409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1319957-918B-4BBC-B357-957813808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0360DC-F2E3-42C3-AD15-64BB77D52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823" y="1346268"/>
            <a:ext cx="8868354" cy="2463667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6600" spc="150">
                <a:solidFill>
                  <a:schemeClr val="tx1">
                    <a:lumMod val="85000"/>
                    <a:lumOff val="15000"/>
                  </a:schemeClr>
                </a:solidFill>
              </a:rPr>
              <a:t>Dotazy?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905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B7DA-DA64-47C7-A70C-28CF69F1A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Segoe UI"/>
              </a:rPr>
              <a:t>Zdroje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860B0-DE37-40E2-BF6C-BFAF3006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07" y="2293691"/>
            <a:ext cx="11214545" cy="3605041"/>
          </a:xfrm>
        </p:spPr>
        <p:txBody>
          <a:bodyPr lIns="109728" tIns="109728" rIns="109728" bIns="91440" anchor="t"/>
          <a:lstStyle/>
          <a:p>
            <a:r>
              <a:rPr lang="en-US" sz="1800" dirty="0">
                <a:cs typeface="Segoe UI"/>
              </a:rPr>
              <a:t>[1] </a:t>
            </a:r>
            <a:r>
              <a:rPr lang="en-US" sz="1800" i="1" dirty="0" err="1">
                <a:ea typeface="+mn-lt"/>
                <a:cs typeface="+mn-lt"/>
              </a:rPr>
              <a:t>Porovnání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dirty="0" err="1">
                <a:ea typeface="+mn-lt"/>
                <a:cs typeface="+mn-lt"/>
              </a:rPr>
              <a:t>řadicích</a:t>
            </a:r>
            <a:r>
              <a:rPr lang="en-US" sz="1800" i="1" dirty="0">
                <a:ea typeface="+mn-lt"/>
                <a:cs typeface="+mn-lt"/>
              </a:rPr>
              <a:t> </a:t>
            </a:r>
            <a:r>
              <a:rPr lang="en-US" sz="1800" i="1" dirty="0" err="1">
                <a:ea typeface="+mn-lt"/>
                <a:cs typeface="+mn-lt"/>
              </a:rPr>
              <a:t>algoritmů</a:t>
            </a:r>
            <a:r>
              <a:rPr lang="en-US" sz="1800" dirty="0">
                <a:ea typeface="+mn-lt"/>
                <a:cs typeface="+mn-lt"/>
              </a:rPr>
              <a:t> [online]. [cit. 2021-03-01]. </a:t>
            </a:r>
            <a:r>
              <a:rPr lang="en-US" sz="1800" dirty="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2"/>
              </a:rPr>
              <a:t>https://www.algoritmy.net/article/75/Porovnani-algoritmu</a:t>
            </a:r>
            <a:endParaRPr lang="en-US" sz="1800" dirty="0">
              <a:cs typeface="Segoe UI"/>
            </a:endParaRPr>
          </a:p>
          <a:p>
            <a:r>
              <a:rPr lang="en-US" sz="1800" dirty="0">
                <a:cs typeface="Segoe UI"/>
              </a:rPr>
              <a:t>[2] </a:t>
            </a:r>
            <a:r>
              <a:rPr lang="en-US" sz="1800" i="1" dirty="0">
                <a:ea typeface="+mn-lt"/>
                <a:cs typeface="+mn-lt"/>
              </a:rPr>
              <a:t>Bubble-sort</a:t>
            </a:r>
            <a:r>
              <a:rPr lang="en-US" sz="1800" dirty="0">
                <a:ea typeface="+mn-lt"/>
                <a:cs typeface="+mn-lt"/>
              </a:rPr>
              <a:t> [online]. [cit. 2020-11-06]. </a:t>
            </a:r>
            <a:r>
              <a:rPr lang="en-US" sz="1800" dirty="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3"/>
              </a:rPr>
              <a:t>https://www.algoritmy.net/article/3/Bubble-sort</a:t>
            </a:r>
            <a:r>
              <a:rPr lang="en-US" sz="1800" dirty="0">
                <a:ea typeface="+mn-lt"/>
                <a:cs typeface="+mn-lt"/>
              </a:rPr>
              <a:t> </a:t>
            </a:r>
            <a:endParaRPr lang="en-US" sz="1800" dirty="0">
              <a:cs typeface="Segoe UI"/>
            </a:endParaRPr>
          </a:p>
          <a:p>
            <a:r>
              <a:rPr lang="en-US" sz="1800" dirty="0">
                <a:cs typeface="Segoe UI"/>
              </a:rPr>
              <a:t>[3] </a:t>
            </a:r>
            <a:r>
              <a:rPr lang="en-US" sz="1800" i="1" dirty="0">
                <a:ea typeface="+mn-lt"/>
                <a:cs typeface="+mn-lt"/>
              </a:rPr>
              <a:t>Sorting Algorithm Explained... GIF Style</a:t>
            </a:r>
            <a:r>
              <a:rPr lang="en-US" sz="1800" dirty="0">
                <a:ea typeface="+mn-lt"/>
                <a:cs typeface="+mn-lt"/>
              </a:rPr>
              <a:t> [online]. [cit. 2021-03-01]. </a:t>
            </a:r>
            <a:r>
              <a:rPr lang="en-US" sz="1800" dirty="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4"/>
              </a:rPr>
              <a:t>http://www.xybernetics.com/techtalk/SortingAlgorithmsExplained/SortingAlgorithmsExplained.html</a:t>
            </a:r>
            <a:endParaRPr lang="en-US" sz="1800" dirty="0">
              <a:cs typeface="Segoe UI"/>
            </a:endParaRPr>
          </a:p>
          <a:p>
            <a:r>
              <a:rPr lang="en-US" sz="1800" dirty="0">
                <a:cs typeface="Segoe UI"/>
              </a:rPr>
              <a:t>[4] </a:t>
            </a:r>
            <a:r>
              <a:rPr lang="en-US" sz="1800" i="1" dirty="0">
                <a:ea typeface="+mn-lt"/>
                <a:cs typeface="+mn-lt"/>
              </a:rPr>
              <a:t>6.7. The Bubble Sort</a:t>
            </a:r>
            <a:r>
              <a:rPr lang="en-US" sz="1800" dirty="0">
                <a:ea typeface="+mn-lt"/>
                <a:cs typeface="+mn-lt"/>
              </a:rPr>
              <a:t> [online]. [cit. 2020-11-06]. </a:t>
            </a:r>
            <a:r>
              <a:rPr lang="en-US" sz="1800" dirty="0" err="1">
                <a:ea typeface="+mn-lt"/>
                <a:cs typeface="+mn-lt"/>
              </a:rPr>
              <a:t>Dostupné</a:t>
            </a:r>
            <a:r>
              <a:rPr lang="en-US" sz="1800" dirty="0">
                <a:ea typeface="+mn-lt"/>
                <a:cs typeface="+mn-lt"/>
              </a:rPr>
              <a:t> z: </a:t>
            </a:r>
            <a:r>
              <a:rPr lang="en-US" sz="1800" dirty="0">
                <a:ea typeface="+mn-lt"/>
                <a:cs typeface="+mn-lt"/>
                <a:hlinkClick r:id="rId5"/>
              </a:rPr>
              <a:t>https://runestone.academy/runestone/books/published/pythonds/SortSearch/TheBubbleSort.html</a:t>
            </a:r>
            <a:r>
              <a:rPr lang="en-US" sz="1800" dirty="0">
                <a:ea typeface="+mn-lt"/>
                <a:cs typeface="+mn-lt"/>
              </a:rPr>
              <a:t> (</a:t>
            </a:r>
            <a:r>
              <a:rPr lang="en-US" sz="1800" dirty="0" err="1">
                <a:ea typeface="+mn-lt"/>
                <a:cs typeface="+mn-lt"/>
              </a:rPr>
              <a:t>přeloženo</a:t>
            </a:r>
            <a:r>
              <a:rPr lang="en-US" sz="1800" dirty="0">
                <a:ea typeface="+mn-lt"/>
                <a:cs typeface="+mn-lt"/>
              </a:rPr>
              <a:t>)</a:t>
            </a:r>
            <a:endParaRPr lang="en-US" sz="1800" dirty="0">
              <a:cs typeface="Segoe UI"/>
            </a:endParaRPr>
          </a:p>
          <a:p>
            <a:endParaRPr lang="en-US" sz="1800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64864617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SketchLinesVTI</vt:lpstr>
      <vt:lpstr>Třídící algoritmy</vt:lpstr>
      <vt:lpstr>Třídící algoritmy</vt:lpstr>
      <vt:lpstr>Třídící algoritmy</vt:lpstr>
      <vt:lpstr>Vlastnosti třídících algoritmů</vt:lpstr>
      <vt:lpstr>Porovnání třídících algoritmů</vt:lpstr>
      <vt:lpstr>Bubble sort</vt:lpstr>
      <vt:lpstr>Bubble sort</vt:lpstr>
      <vt:lpstr>Bubble sort</vt:lpstr>
      <vt:lpstr>Bubble sort</vt:lpstr>
      <vt:lpstr>Bubble sort</vt:lpstr>
      <vt:lpstr>Bubble sort hrubé schéma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134</cp:revision>
  <dcterms:created xsi:type="dcterms:W3CDTF">2012-08-16T00:56:33Z</dcterms:created>
  <dcterms:modified xsi:type="dcterms:W3CDTF">2021-04-13T11:42:10Z</dcterms:modified>
</cp:coreProperties>
</file>