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5" r:id="rId8"/>
    <p:sldId id="260" r:id="rId9"/>
    <p:sldId id="261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FBB33-1DBC-438E-8506-EA13FDDA0CD5}" v="269" dt="2021-03-04T14:20:08.780"/>
    <p1510:client id="{59E153A3-E3F3-495D-8E24-F39F45D25909}" v="9" dt="2021-03-29T14:00:32.625"/>
    <p1510:client id="{663C002D-4E64-4E9A-9329-34B962D3EF16}" v="313" dt="2021-03-04T14:27:04.113"/>
    <p1510:client id="{DCFDBB70-C7F6-401A-9B14-1B0D9EAC4D6A}" v="531" dt="2021-03-04T14:47:47.723"/>
    <p1510:client id="{E9C3138A-2D88-4C9D-B13B-4BC82EC489A9}" v="27" dt="2021-04-13T11:55:44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61E09-5486-42E4-AFFF-1FDC8633417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38B6C2C-063A-4E09-8A71-12AEE298371F}">
      <dgm:prSet/>
      <dgm:spPr/>
      <dgm:t>
        <a:bodyPr/>
        <a:lstStyle/>
        <a:p>
          <a:r>
            <a:rPr lang="cs-CZ"/>
            <a:t>Programovací jazyky jsou jazyky, sloužící k zápisu kódu programů</a:t>
          </a:r>
          <a:endParaRPr lang="en-US"/>
        </a:p>
      </dgm:t>
    </dgm:pt>
    <dgm:pt modelId="{D6A18E38-7009-41B8-8AED-0B54E861F1C5}" type="parTrans" cxnId="{87B86E83-2C6F-45E5-A6BB-BC3D705D33A7}">
      <dgm:prSet/>
      <dgm:spPr/>
      <dgm:t>
        <a:bodyPr/>
        <a:lstStyle/>
        <a:p>
          <a:endParaRPr lang="en-US"/>
        </a:p>
      </dgm:t>
    </dgm:pt>
    <dgm:pt modelId="{DAD492F1-8DBE-403A-8672-9E0A9223BF6D}" type="sibTrans" cxnId="{87B86E83-2C6F-45E5-A6BB-BC3D705D33A7}">
      <dgm:prSet/>
      <dgm:spPr/>
      <dgm:t>
        <a:bodyPr/>
        <a:lstStyle/>
        <a:p>
          <a:endParaRPr lang="en-US"/>
        </a:p>
      </dgm:t>
    </dgm:pt>
    <dgm:pt modelId="{E47B54A3-DD75-4876-8408-A812A5AF590F}">
      <dgm:prSet/>
      <dgm:spPr/>
      <dgm:t>
        <a:bodyPr/>
        <a:lstStyle/>
        <a:p>
          <a:r>
            <a:rPr lang="cs-CZ"/>
            <a:t>Dělí se na nižší a vyšší</a:t>
          </a:r>
          <a:endParaRPr lang="en-US"/>
        </a:p>
      </dgm:t>
    </dgm:pt>
    <dgm:pt modelId="{3098BFC5-0DCE-4167-9ED0-385FB3423255}" type="parTrans" cxnId="{5D5AC1FE-D5C1-443F-8B6A-5D1F95E2F551}">
      <dgm:prSet/>
      <dgm:spPr/>
      <dgm:t>
        <a:bodyPr/>
        <a:lstStyle/>
        <a:p>
          <a:endParaRPr lang="en-US"/>
        </a:p>
      </dgm:t>
    </dgm:pt>
    <dgm:pt modelId="{C301E07D-1AA5-4CE0-B217-5ECA99EE59E6}" type="sibTrans" cxnId="{5D5AC1FE-D5C1-443F-8B6A-5D1F95E2F551}">
      <dgm:prSet/>
      <dgm:spPr/>
      <dgm:t>
        <a:bodyPr/>
        <a:lstStyle/>
        <a:p>
          <a:endParaRPr lang="en-US"/>
        </a:p>
      </dgm:t>
    </dgm:pt>
    <dgm:pt modelId="{7028AC4D-541F-4752-937A-0917F2B026FF}" type="pres">
      <dgm:prSet presAssocID="{D2C61E09-5486-42E4-AFFF-1FDC86334170}" presName="linear" presStyleCnt="0">
        <dgm:presLayoutVars>
          <dgm:animLvl val="lvl"/>
          <dgm:resizeHandles val="exact"/>
        </dgm:presLayoutVars>
      </dgm:prSet>
      <dgm:spPr/>
    </dgm:pt>
    <dgm:pt modelId="{439E16BA-D479-41DB-BD66-73483AA42812}" type="pres">
      <dgm:prSet presAssocID="{A38B6C2C-063A-4E09-8A71-12AEE298371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F270FAD-789E-40A0-87DA-7E2351EBD2C1}" type="pres">
      <dgm:prSet presAssocID="{DAD492F1-8DBE-403A-8672-9E0A9223BF6D}" presName="spacer" presStyleCnt="0"/>
      <dgm:spPr/>
    </dgm:pt>
    <dgm:pt modelId="{1C5B1FFD-6DB2-48DB-890B-33ED30886CF4}" type="pres">
      <dgm:prSet presAssocID="{E47B54A3-DD75-4876-8408-A812A5AF590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720043A-33B2-46F0-9126-C07EC637D1C9}" type="presOf" srcId="{E47B54A3-DD75-4876-8408-A812A5AF590F}" destId="{1C5B1FFD-6DB2-48DB-890B-33ED30886CF4}" srcOrd="0" destOrd="0" presId="urn:microsoft.com/office/officeart/2005/8/layout/vList2"/>
    <dgm:cxn modelId="{87B86E83-2C6F-45E5-A6BB-BC3D705D33A7}" srcId="{D2C61E09-5486-42E4-AFFF-1FDC86334170}" destId="{A38B6C2C-063A-4E09-8A71-12AEE298371F}" srcOrd="0" destOrd="0" parTransId="{D6A18E38-7009-41B8-8AED-0B54E861F1C5}" sibTransId="{DAD492F1-8DBE-403A-8672-9E0A9223BF6D}"/>
    <dgm:cxn modelId="{5028B0C0-D2D7-4E11-8C26-445D379FC8D2}" type="presOf" srcId="{A38B6C2C-063A-4E09-8A71-12AEE298371F}" destId="{439E16BA-D479-41DB-BD66-73483AA42812}" srcOrd="0" destOrd="0" presId="urn:microsoft.com/office/officeart/2005/8/layout/vList2"/>
    <dgm:cxn modelId="{2DF680F9-C747-4AC4-BEF3-2A13A938E6F1}" type="presOf" srcId="{D2C61E09-5486-42E4-AFFF-1FDC86334170}" destId="{7028AC4D-541F-4752-937A-0917F2B026FF}" srcOrd="0" destOrd="0" presId="urn:microsoft.com/office/officeart/2005/8/layout/vList2"/>
    <dgm:cxn modelId="{5D5AC1FE-D5C1-443F-8B6A-5D1F95E2F551}" srcId="{D2C61E09-5486-42E4-AFFF-1FDC86334170}" destId="{E47B54A3-DD75-4876-8408-A812A5AF590F}" srcOrd="1" destOrd="0" parTransId="{3098BFC5-0DCE-4167-9ED0-385FB3423255}" sibTransId="{C301E07D-1AA5-4CE0-B217-5ECA99EE59E6}"/>
    <dgm:cxn modelId="{13087E77-B9B5-480D-9DDB-35871461B915}" type="presParOf" srcId="{7028AC4D-541F-4752-937A-0917F2B026FF}" destId="{439E16BA-D479-41DB-BD66-73483AA42812}" srcOrd="0" destOrd="0" presId="urn:microsoft.com/office/officeart/2005/8/layout/vList2"/>
    <dgm:cxn modelId="{64CA472E-9CC9-446A-A920-1A3E562A5CDC}" type="presParOf" srcId="{7028AC4D-541F-4752-937A-0917F2B026FF}" destId="{6F270FAD-789E-40A0-87DA-7E2351EBD2C1}" srcOrd="1" destOrd="0" presId="urn:microsoft.com/office/officeart/2005/8/layout/vList2"/>
    <dgm:cxn modelId="{8CCC715C-94EE-444C-B538-E5B4F14C66EC}" type="presParOf" srcId="{7028AC4D-541F-4752-937A-0917F2B026FF}" destId="{1C5B1FFD-6DB2-48DB-890B-33ED30886CF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E16BA-D479-41DB-BD66-73483AA42812}">
      <dsp:nvSpPr>
        <dsp:cNvPr id="0" name=""/>
        <dsp:cNvSpPr/>
      </dsp:nvSpPr>
      <dsp:spPr>
        <a:xfrm>
          <a:off x="0" y="607642"/>
          <a:ext cx="5874013" cy="2199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/>
            <a:t>Programovací jazyky jsou jazyky, sloužící k zápisu kódu programů</a:t>
          </a:r>
          <a:endParaRPr lang="en-US" sz="4000" kern="1200"/>
        </a:p>
      </dsp:txBody>
      <dsp:txXfrm>
        <a:off x="107376" y="715018"/>
        <a:ext cx="5659261" cy="1984848"/>
      </dsp:txXfrm>
    </dsp:sp>
    <dsp:sp modelId="{1C5B1FFD-6DB2-48DB-890B-33ED30886CF4}">
      <dsp:nvSpPr>
        <dsp:cNvPr id="0" name=""/>
        <dsp:cNvSpPr/>
      </dsp:nvSpPr>
      <dsp:spPr>
        <a:xfrm>
          <a:off x="0" y="2922443"/>
          <a:ext cx="5874013" cy="2199600"/>
        </a:xfrm>
        <a:prstGeom prst="roundRect">
          <a:avLst/>
        </a:prstGeom>
        <a:solidFill>
          <a:schemeClr val="accent2">
            <a:hueOff val="-2482771"/>
            <a:satOff val="-3929"/>
            <a:lumOff val="-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/>
            <a:t>Dělí se na nižší a vyšší</a:t>
          </a:r>
          <a:endParaRPr lang="en-US" sz="4000" kern="1200"/>
        </a:p>
      </dsp:txBody>
      <dsp:txXfrm>
        <a:off x="107376" y="3029819"/>
        <a:ext cx="5659261" cy="1984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96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9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2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8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38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6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6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7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12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1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  <a:pPr/>
              <a:t>4/13/2021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9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.muni.cz/~xbarnat/IB015/IB015_01.pdf" TargetMode="External"/><Relationship Id="rId2" Type="http://schemas.openxmlformats.org/officeDocument/2006/relationships/hyperlink" Target="http://kodim.cz/kurzy/uvod-do-progr/programovan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vt.mzf.cz/seminar/14-programovaci-jazyk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10634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1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1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42409" y="895483"/>
            <a:ext cx="5786232" cy="3011190"/>
          </a:xfrm>
        </p:spPr>
        <p:txBody>
          <a:bodyPr>
            <a:normAutofit/>
          </a:bodyPr>
          <a:lstStyle/>
          <a:p>
            <a:r>
              <a:rPr lang="cs-CZ" sz="2900">
                <a:cs typeface="Calibri Light"/>
              </a:rPr>
              <a:t>Úvod do programování</a:t>
            </a:r>
            <a:endParaRPr lang="cs-CZ" sz="290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42409" y="3862332"/>
            <a:ext cx="5786232" cy="133490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>
                <a:cs typeface="Calibri"/>
              </a:rPr>
              <a:t>Bc. Martin Majer</a:t>
            </a:r>
            <a:endParaRPr lang="cs-CZ" dirty="0"/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8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FD1189F-9598-4281-8056-2845388D4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3068" cy="2997599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83E04E1-D74F-4ED6-972C-035F4FEC4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51A97D9-C694-4307-818B-0C5BBF413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1053" y="819446"/>
            <a:ext cx="6964685" cy="5402463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13658" y="727769"/>
            <a:ext cx="6964685" cy="540246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80A4D-23E8-484A-B2E1-215F3257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765" y="1610112"/>
            <a:ext cx="6418471" cy="25778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900" b="1" i="1" kern="1200" cap="all" spc="1500" baseline="0" dirty="0">
                <a:latin typeface="+mj-lt"/>
                <a:ea typeface="Source Sans Pro SemiBold"/>
                <a:cs typeface="+mj-cs"/>
              </a:rPr>
              <a:t>Co si představíte pod pojmem programování?</a:t>
            </a:r>
            <a:r>
              <a:rPr lang="en-US" sz="2900" b="1" i="1" cap="all" spc="1500" dirty="0">
                <a:ea typeface="Source Sans Pro SemiBold"/>
              </a:rPr>
              <a:t> </a:t>
            </a:r>
            <a:endParaRPr lang="en-US" sz="2900" b="1" i="1" kern="1200" cap="all" spc="1500" baseline="0" dirty="0">
              <a:latin typeface="+mj-lt"/>
              <a:ea typeface="Source Sans Pro SemiBold" panose="020B060303040302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7769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E8A2566-F83F-4EC9-83A9-338A70FB6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7769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6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8" name="Graphic 212">
            <a:extLst>
              <a:ext uri="{FF2B5EF4-FFF2-40B4-BE49-F238E27FC236}">
                <a16:creationId xmlns:a16="http://schemas.microsoft.com/office/drawing/2014/main" id="{5EC6B544-8C84-47A6-885D-A4F09EF5C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5326" y="343675"/>
            <a:ext cx="768186" cy="768186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67504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F360028-588C-4E99-9E6F-5DE59080E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67504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2C95C5C-6FBD-47FF-9CA6-066193539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7140" y="5100276"/>
            <a:ext cx="515928" cy="515928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8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197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70CCC791-94D7-4BB8-9EDF-423CEA1F6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C3C49770-7B41-4442-9068-106A46C0B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97" r="-1" b="-1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B2EB99D-31D5-4E14-B5D1-6B219382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4078" y="5866393"/>
            <a:ext cx="1018479" cy="1344148"/>
          </a:xfrm>
        </p:spPr>
        <p:txBody>
          <a:bodyPr>
            <a:normAutofit/>
          </a:bodyPr>
          <a:lstStyle/>
          <a:p>
            <a:r>
              <a:rPr lang="en-US" sz="3200" dirty="0"/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61021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CB1D39-68D4-4372-BF3B-2A33A7495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0E9B1DB-5C91-41C9-8C0D-C2CD3D570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542" y="1264801"/>
            <a:ext cx="4892216" cy="4511751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2224B8-FCE1-4A12-84A7-B674B2B9E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542" y="1264801"/>
            <a:ext cx="4892216" cy="4511751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1E366A2-885B-4E10-A479-4A650E4C6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1173124"/>
            <a:ext cx="4892216" cy="451175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E5A422-755B-414E-A8F3-73FD6D87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7" y="1264801"/>
            <a:ext cx="4114571" cy="4296387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Co to je programování?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55C61911-45B2-48BF-AC7A-1EB579B42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02373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DE4D4CE-6DAE-4A05-BE5B-6BCE3F4EC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02373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0C23D31-5B0A-4956-A59F-A24F57D2A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988" y="460476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4C6FC6E-4AAF-4628-B7E5-85DF9D32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988" y="4604761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602E1-3B96-4EF1-9B14-1968E393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4966" y="1094925"/>
            <a:ext cx="5217173" cy="515980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cs-CZ" i="1" dirty="0">
                <a:ea typeface="+mn-lt"/>
                <a:cs typeface="+mn-lt"/>
              </a:rPr>
              <a:t>"Vytváření a zápis postupu řešení problému s takovou úrovní detailů a přesnosti, aby tento popis mohl být mechanicky vykonáván strojem, zejména počítačem."</a:t>
            </a:r>
            <a:r>
              <a:rPr lang="cs-CZ" dirty="0">
                <a:ea typeface="+mn-lt"/>
                <a:cs typeface="+mn-lt"/>
              </a:rPr>
              <a:t> [2]</a:t>
            </a:r>
          </a:p>
          <a:p>
            <a:endParaRPr lang="cs-CZ" dirty="0">
              <a:ea typeface="+mn-lt"/>
              <a:cs typeface="+mn-lt"/>
            </a:endParaRPr>
          </a:p>
          <a:p>
            <a:r>
              <a:rPr lang="cs-CZ" i="1" dirty="0">
                <a:ea typeface="+mn-lt"/>
                <a:cs typeface="+mn-lt"/>
              </a:rPr>
              <a:t>"Programování je proces algoritmizace dané úlohy, tj. vytváření postupu, jenž vede k řešení dané úlohy." </a:t>
            </a:r>
            <a:r>
              <a:rPr lang="cs-CZ" dirty="0">
                <a:ea typeface="+mn-lt"/>
                <a:cs typeface="+mn-lt"/>
              </a:rPr>
              <a:t>[3]</a:t>
            </a:r>
            <a:endParaRPr lang="cs-CZ" i="1" dirty="0"/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865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5523EE-90D9-4CF8-96F2-CBFC11C54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531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66A3179-AD28-4A0B-AF49-B177F4B19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547" y="1029607"/>
            <a:ext cx="4754948" cy="4754948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Oval 14">
            <a:extLst>
              <a:ext uri="{FF2B5EF4-FFF2-40B4-BE49-F238E27FC236}">
                <a16:creationId xmlns:a16="http://schemas.microsoft.com/office/drawing/2014/main" id="{32BB3330-EA02-4FA9-B58F-AAC7762C9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5096" y="934855"/>
            <a:ext cx="4754948" cy="4754948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A107891B-442C-43CD-B909-A4714253A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82339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Graphic 212">
            <a:extLst>
              <a:ext uri="{FF2B5EF4-FFF2-40B4-BE49-F238E27FC236}">
                <a16:creationId xmlns:a16="http://schemas.microsoft.com/office/drawing/2014/main" id="{958516B8-2D23-4511-B8C5-79180A4D0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82339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3BEE693-6C9D-40AB-925E-0E339B1D1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148" y="4651811"/>
            <a:ext cx="429742" cy="429742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BA526E9-439B-4D9E-8A55-1D30C337E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148" y="4651811"/>
            <a:ext cx="429742" cy="429742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F14C33F-2018-4AB4-BE91-576B55069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890" y="1690851"/>
            <a:ext cx="3200400" cy="3391512"/>
          </a:xfrm>
        </p:spPr>
        <p:txBody>
          <a:bodyPr>
            <a:normAutofit/>
          </a:bodyPr>
          <a:lstStyle/>
          <a:p>
            <a:r>
              <a:rPr lang="cs-CZ" sz="3700"/>
              <a:t>Co je to programovací jazyk?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6B479E8C-2B3B-496D-8C4B-B23FC85B3E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7839136"/>
              </p:ext>
            </p:extLst>
          </p:nvPr>
        </p:nvGraphicFramePr>
        <p:xfrm>
          <a:off x="5479786" y="447277"/>
          <a:ext cx="5874013" cy="572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137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9E16BA-D479-41DB-BD66-73483AA428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39E16BA-D479-41DB-BD66-73483AA428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5B1FFD-6DB2-48DB-890B-33ED30886C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C5B1FFD-6DB2-48DB-890B-33ED30886C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C2F377-3147-4D43-ACDE-D0DF63F0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Nižší a vyšší programovací jazyky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5B3E1E-9001-4D94-B6CD-3BA807951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Nižší</a:t>
            </a:r>
          </a:p>
          <a:p>
            <a:pPr lvl="1"/>
            <a:r>
              <a:rPr lang="cs-CZ" dirty="0">
                <a:ea typeface="+mn-lt"/>
                <a:cs typeface="+mn-lt"/>
              </a:rPr>
              <a:t>primitivní jazyky, jejichž instrukce odpovídají přímo příkazům procesoru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cs-CZ" dirty="0">
                <a:ea typeface="+mn-lt"/>
                <a:cs typeface="+mn-lt"/>
              </a:rPr>
              <a:t>Mezi nejznámější patří jazyk symbolických adres – Assembler</a:t>
            </a:r>
            <a:endParaRPr lang="cs-CZ" dirty="0"/>
          </a:p>
          <a:p>
            <a:r>
              <a:rPr lang="cs-CZ" dirty="0"/>
              <a:t>Vyšší</a:t>
            </a:r>
          </a:p>
          <a:p>
            <a:pPr lvl="1"/>
            <a:r>
              <a:rPr lang="cs-CZ" dirty="0"/>
              <a:t>Jsou srozumitelnější, nezávislé na platformě, do strojového kódu se musejí převádět kompilátorem</a:t>
            </a:r>
          </a:p>
          <a:p>
            <a:pPr lvl="1"/>
            <a:r>
              <a:rPr lang="cs-CZ" dirty="0"/>
              <a:t>Mezi dnes hojně používané patří - C, C++, Python, Java ...</a:t>
            </a:r>
          </a:p>
        </p:txBody>
      </p:sp>
    </p:spTree>
    <p:extLst>
      <p:ext uri="{BB962C8B-B14F-4D97-AF65-F5344CB8AC3E}">
        <p14:creationId xmlns:p14="http://schemas.microsoft.com/office/powerpoint/2010/main" val="419967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81FE19-EB50-4D7C-BF47-0EBEF12C4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Rozdíly v zápisu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C8AE6C-7BC0-407A-80AC-B08294CE7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2499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dirty="0">
                <a:latin typeface="Consolas"/>
                <a:ea typeface="+mn-lt"/>
                <a:cs typeface="+mn-lt"/>
              </a:rPr>
              <a:t>.code
</a:t>
            </a:r>
            <a:r>
              <a:rPr lang="cs-CZ" dirty="0" err="1">
                <a:latin typeface="Consolas"/>
                <a:ea typeface="+mn-lt"/>
                <a:cs typeface="+mn-lt"/>
              </a:rPr>
              <a:t>main</a:t>
            </a:r>
            <a:r>
              <a:rPr lang="cs-CZ" dirty="0">
                <a:latin typeface="Consolas"/>
                <a:ea typeface="+mn-lt"/>
                <a:cs typeface="+mn-lt"/>
              </a:rPr>
              <a:t>:
</a:t>
            </a:r>
            <a:r>
              <a:rPr lang="cs-CZ" dirty="0" err="1">
                <a:latin typeface="Consolas"/>
                <a:ea typeface="+mn-lt"/>
                <a:cs typeface="+mn-lt"/>
              </a:rPr>
              <a:t>mov</a:t>
            </a:r>
            <a:r>
              <a:rPr lang="cs-CZ" dirty="0">
                <a:latin typeface="Consolas"/>
                <a:ea typeface="+mn-lt"/>
                <a:cs typeface="+mn-lt"/>
              </a:rPr>
              <a:t> eax,83
</a:t>
            </a:r>
            <a:r>
              <a:rPr lang="cs-CZ" dirty="0" err="1">
                <a:latin typeface="Consolas"/>
                <a:ea typeface="+mn-lt"/>
                <a:cs typeface="+mn-lt"/>
              </a:rPr>
              <a:t>mov</a:t>
            </a:r>
            <a:r>
              <a:rPr lang="cs-CZ" dirty="0">
                <a:latin typeface="Consolas"/>
                <a:ea typeface="+mn-lt"/>
                <a:cs typeface="+mn-lt"/>
              </a:rPr>
              <a:t> ebx,-2
</a:t>
            </a:r>
            <a:r>
              <a:rPr lang="cs-CZ" dirty="0" err="1">
                <a:latin typeface="Consolas"/>
                <a:ea typeface="+mn-lt"/>
                <a:cs typeface="+mn-lt"/>
              </a:rPr>
              <a:t>add</a:t>
            </a:r>
            <a:r>
              <a:rPr lang="cs-CZ" dirty="0">
                <a:latin typeface="Consolas"/>
                <a:ea typeface="+mn-lt"/>
                <a:cs typeface="+mn-lt"/>
              </a:rPr>
              <a:t> </a:t>
            </a:r>
            <a:r>
              <a:rPr lang="cs-CZ" dirty="0" err="1">
                <a:latin typeface="Consolas"/>
                <a:ea typeface="+mn-lt"/>
                <a:cs typeface="+mn-lt"/>
              </a:rPr>
              <a:t>eax,ebx</a:t>
            </a:r>
            <a:r>
              <a:rPr lang="cs-CZ" dirty="0">
                <a:latin typeface="Consolas"/>
                <a:ea typeface="+mn-lt"/>
                <a:cs typeface="+mn-lt"/>
              </a:rPr>
              <a:t>
ret
end </a:t>
            </a:r>
            <a:r>
              <a:rPr lang="cs-CZ" dirty="0" err="1">
                <a:latin typeface="Consolas"/>
                <a:ea typeface="+mn-lt"/>
                <a:cs typeface="+mn-lt"/>
              </a:rPr>
              <a:t>main</a:t>
            </a:r>
            <a:endParaRPr lang="cs-CZ" dirty="0" err="1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E139ACC-5802-42BE-9975-C41645B2FB34}"/>
              </a:ext>
            </a:extLst>
          </p:cNvPr>
          <p:cNvSpPr txBox="1"/>
          <p:nvPr/>
        </p:nvSpPr>
        <p:spPr>
          <a:xfrm>
            <a:off x="7258367" y="1693653"/>
            <a:ext cx="3922143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Consolas"/>
              </a:rPr>
              <a:t>int</a:t>
            </a:r>
            <a:r>
              <a:rPr lang="en-US" sz="2800" dirty="0">
                <a:latin typeface="Consolas"/>
              </a:rPr>
              <a:t> main(</a:t>
            </a:r>
            <a:r>
              <a:rPr lang="en-US" sz="2800" b="1" dirty="0">
                <a:latin typeface="Consolas"/>
              </a:rPr>
              <a:t>void</a:t>
            </a:r>
            <a:r>
              <a:rPr lang="en-US" sz="2800" dirty="0">
                <a:latin typeface="Consolas"/>
              </a:rPr>
              <a:t>)
{
    </a:t>
            </a:r>
            <a:r>
              <a:rPr lang="en-US" sz="2800" b="1" dirty="0">
                <a:latin typeface="Consolas"/>
              </a:rPr>
              <a:t>int</a:t>
            </a:r>
            <a:r>
              <a:rPr lang="en-US" sz="2800" dirty="0">
                <a:latin typeface="Consolas"/>
              </a:rPr>
              <a:t> a, b, c;
    a = 83;
    b = -2;
    c = a + b;
    </a:t>
            </a:r>
            <a:r>
              <a:rPr lang="en-US" sz="2800" b="1" dirty="0">
                <a:latin typeface="Consolas"/>
              </a:rPr>
              <a:t>return</a:t>
            </a:r>
            <a:r>
              <a:rPr lang="en-US" sz="2800" dirty="0">
                <a:latin typeface="Consolas"/>
              </a:rPr>
              <a:t> c;
}</a:t>
            </a:r>
            <a:endParaRPr lang="cs-CZ" sz="2800" dirty="0"/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85A1529B-0EEE-4C29-AC79-2397AE99C6D6}"/>
              </a:ext>
            </a:extLst>
          </p:cNvPr>
          <p:cNvSpPr txBox="1">
            <a:spLocks/>
          </p:cNvSpPr>
          <p:nvPr/>
        </p:nvSpPr>
        <p:spPr>
          <a:xfrm>
            <a:off x="838416" y="6058802"/>
            <a:ext cx="3141538" cy="9178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>
                <a:latin typeface="Consolas"/>
                <a:ea typeface="+mn-lt"/>
                <a:cs typeface="+mn-lt"/>
              </a:rPr>
              <a:t>Assembler</a:t>
            </a:r>
            <a:endParaRPr lang="cs-CZ" dirty="0"/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BAF31855-20A1-45F8-BE4C-FE15474AAE2F}"/>
              </a:ext>
            </a:extLst>
          </p:cNvPr>
          <p:cNvSpPr txBox="1">
            <a:spLocks/>
          </p:cNvSpPr>
          <p:nvPr/>
        </p:nvSpPr>
        <p:spPr>
          <a:xfrm>
            <a:off x="7444324" y="6012899"/>
            <a:ext cx="3302902" cy="9178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>
                <a:latin typeface="Consolas"/>
                <a:ea typeface="+mn-lt"/>
                <a:cs typeface="+mn-lt"/>
              </a:rPr>
              <a:t>jazyk C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031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A1274F-9232-42BF-B9FE-B95EA14CF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E5AF1D6-62CC-4988-9174-993F112DC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2C6337-FBC5-404F-8328-EDDA56AC5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765" y="1159934"/>
            <a:ext cx="6418471" cy="3028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cap="all" spc="1500" baseline="0" dirty="0">
                <a:solidFill>
                  <a:schemeClr val="tx1"/>
                </a:solidFill>
                <a:latin typeface="+mj-lt"/>
                <a:ea typeface="Source Sans Pro SemiBold" panose="020B0603030403020204" pitchFamily="34" charset="0"/>
                <a:cs typeface="+mj-cs"/>
              </a:rPr>
              <a:t>Dotazy?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92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6B26D-3D12-4B30-ADAB-225AFEAA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Zdroje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ABEED-E562-46FE-9E83-EF8BF905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[1] </a:t>
            </a:r>
            <a:r>
              <a:rPr lang="en-US" i="1" dirty="0">
                <a:ea typeface="+mn-lt"/>
                <a:cs typeface="+mn-lt"/>
              </a:rPr>
              <a:t>2 Co je to </a:t>
            </a:r>
            <a:r>
              <a:rPr lang="en-US" i="1" dirty="0" err="1">
                <a:ea typeface="+mn-lt"/>
                <a:cs typeface="+mn-lt"/>
              </a:rPr>
              <a:t>programování</a:t>
            </a:r>
            <a:r>
              <a:rPr lang="en-US" dirty="0">
                <a:ea typeface="+mn-lt"/>
                <a:cs typeface="+mn-lt"/>
              </a:rPr>
              <a:t> [online]. [cit. 2021-03-04]. </a:t>
            </a:r>
            <a:r>
              <a:rPr lang="en-US" dirty="0" err="1">
                <a:ea typeface="+mn-lt"/>
                <a:cs typeface="+mn-lt"/>
              </a:rPr>
              <a:t>Dostupné</a:t>
            </a:r>
            <a:r>
              <a:rPr lang="en-US" dirty="0">
                <a:ea typeface="+mn-lt"/>
                <a:cs typeface="+mn-lt"/>
              </a:rPr>
              <a:t> z: </a:t>
            </a:r>
            <a:r>
              <a:rPr lang="en-US" dirty="0">
                <a:ea typeface="+mn-lt"/>
                <a:cs typeface="+mn-lt"/>
                <a:hlinkClick r:id="rId2"/>
              </a:rPr>
              <a:t>http://kodim.cz/kurzy/uvod-do-progr/programovani/</a:t>
            </a:r>
            <a:endParaRPr lang="en-US"/>
          </a:p>
          <a:p>
            <a:r>
              <a:rPr lang="en-US" dirty="0"/>
              <a:t>[2] </a:t>
            </a:r>
            <a:r>
              <a:rPr lang="en-US" dirty="0">
                <a:ea typeface="+mn-lt"/>
                <a:cs typeface="+mn-lt"/>
              </a:rPr>
              <a:t>BARNAT, Jiří. </a:t>
            </a:r>
            <a:r>
              <a:rPr lang="en-US" i="1" err="1">
                <a:ea typeface="+mn-lt"/>
                <a:cs typeface="+mn-lt"/>
              </a:rPr>
              <a:t>Organizace</a:t>
            </a:r>
            <a:r>
              <a:rPr lang="en-US" i="1" dirty="0">
                <a:ea typeface="+mn-lt"/>
                <a:cs typeface="+mn-lt"/>
              </a:rPr>
              <a:t> a </a:t>
            </a:r>
            <a:r>
              <a:rPr lang="en-US" i="1" err="1">
                <a:ea typeface="+mn-lt"/>
                <a:cs typeface="+mn-lt"/>
              </a:rPr>
              <a:t>motivace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err="1">
                <a:ea typeface="+mn-lt"/>
                <a:cs typeface="+mn-lt"/>
              </a:rPr>
              <a:t>kurzu,programovací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err="1">
                <a:ea typeface="+mn-lt"/>
                <a:cs typeface="+mn-lt"/>
              </a:rPr>
              <a:t>jazyk</a:t>
            </a:r>
            <a:r>
              <a:rPr lang="en-US" i="1" dirty="0">
                <a:ea typeface="+mn-lt"/>
                <a:cs typeface="+mn-lt"/>
              </a:rPr>
              <a:t> Haskell</a:t>
            </a:r>
            <a:r>
              <a:rPr lang="en-US" dirty="0">
                <a:ea typeface="+mn-lt"/>
                <a:cs typeface="+mn-lt"/>
              </a:rPr>
              <a:t> [online]. [cit. 2021-03-04]. </a:t>
            </a:r>
            <a:r>
              <a:rPr lang="en-US" dirty="0" err="1">
                <a:ea typeface="+mn-lt"/>
                <a:cs typeface="+mn-lt"/>
              </a:rPr>
              <a:t>Dostupné</a:t>
            </a:r>
            <a:r>
              <a:rPr lang="en-US" dirty="0">
                <a:ea typeface="+mn-lt"/>
                <a:cs typeface="+mn-lt"/>
              </a:rPr>
              <a:t> z: </a:t>
            </a:r>
            <a:r>
              <a:rPr lang="en-US" dirty="0">
                <a:ea typeface="+mn-lt"/>
                <a:cs typeface="+mn-lt"/>
                <a:hlinkClick r:id="rId3"/>
              </a:rPr>
              <a:t>https://www.fi.muni.cz/~xbarnat/IB015/IB015_01.pdf</a:t>
            </a:r>
            <a:endParaRPr lang="en-US" dirty="0"/>
          </a:p>
          <a:p>
            <a:r>
              <a:rPr lang="en-US" dirty="0"/>
              <a:t>[3] </a:t>
            </a:r>
            <a:r>
              <a:rPr lang="en-US" i="1" dirty="0">
                <a:ea typeface="+mn-lt"/>
                <a:cs typeface="+mn-lt"/>
              </a:rPr>
              <a:t>14. </a:t>
            </a:r>
            <a:r>
              <a:rPr lang="en-US" i="1" dirty="0" err="1">
                <a:ea typeface="+mn-lt"/>
                <a:cs typeface="+mn-lt"/>
              </a:rPr>
              <a:t>Programovací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jazyky</a:t>
            </a:r>
            <a:r>
              <a:rPr lang="en-US" dirty="0">
                <a:ea typeface="+mn-lt"/>
                <a:cs typeface="+mn-lt"/>
              </a:rPr>
              <a:t> [online]. [cit. 2021-03-04]. </a:t>
            </a:r>
            <a:r>
              <a:rPr lang="en-US" dirty="0" err="1">
                <a:ea typeface="+mn-lt"/>
                <a:cs typeface="+mn-lt"/>
              </a:rPr>
              <a:t>Dostupné</a:t>
            </a:r>
            <a:r>
              <a:rPr lang="en-US" dirty="0">
                <a:ea typeface="+mn-lt"/>
                <a:cs typeface="+mn-lt"/>
              </a:rPr>
              <a:t> z: </a:t>
            </a:r>
            <a:r>
              <a:rPr lang="en-US" dirty="0">
                <a:ea typeface="+mn-lt"/>
                <a:cs typeface="+mn-lt"/>
                <a:hlinkClick r:id="rId4"/>
              </a:rPr>
              <a:t>http://www.ivt.mzf.cz/seminar/14-programovaci-jazyky/</a:t>
            </a:r>
            <a:endParaRPr lang="en-US" dirty="0">
              <a:ea typeface="+mn-lt"/>
              <a:cs typeface="+mn-lt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658617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VTI">
  <a:themeElements>
    <a:clrScheme name="Custom 15">
      <a:dk1>
        <a:sysClr val="windowText" lastClr="000000"/>
      </a:dk1>
      <a:lt1>
        <a:sysClr val="window" lastClr="FFFFFF"/>
      </a:lt1>
      <a:dk2>
        <a:srgbClr val="2D2D2D"/>
      </a:dk2>
      <a:lt2>
        <a:srgbClr val="F3FFF8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VTI" id="{A7F40C41-3FB2-45B0-B0D6-DFB7FDD9B7AD}" vid="{C49381A0-09CD-46EE-B141-E2CDD87ABF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Širokoúhlá obrazovka</PresentationFormat>
  <Paragraphs>0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FunkyShapesVTI</vt:lpstr>
      <vt:lpstr>Úvod do programování</vt:lpstr>
      <vt:lpstr>Co si představíte pod pojmem programování? </vt:lpstr>
      <vt:lpstr>[1]</vt:lpstr>
      <vt:lpstr>Co to je programování?</vt:lpstr>
      <vt:lpstr>Co je to programovací jazyk?</vt:lpstr>
      <vt:lpstr>Nižší a vyšší programovací jazyky</vt:lpstr>
      <vt:lpstr>Rozdíly v zápisu</vt:lpstr>
      <vt:lpstr>Dotazy?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</dc:title>
  <dc:creator/>
  <cp:lastModifiedBy/>
  <cp:revision>139</cp:revision>
  <dcterms:created xsi:type="dcterms:W3CDTF">2012-08-16T00:56:33Z</dcterms:created>
  <dcterms:modified xsi:type="dcterms:W3CDTF">2021-04-13T11:55:51Z</dcterms:modified>
</cp:coreProperties>
</file>