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8"/>
  </p:notesMasterIdLst>
  <p:sldIdLst>
    <p:sldId id="256" r:id="rId2"/>
    <p:sldId id="261" r:id="rId3"/>
    <p:sldId id="262" r:id="rId4"/>
    <p:sldId id="263" r:id="rId5"/>
    <p:sldId id="264" r:id="rId6"/>
    <p:sldId id="265" r:id="rId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20"/>
  </p:normalViewPr>
  <p:slideViewPr>
    <p:cSldViewPr snapToGrid="0" snapToObjects="1">
      <p:cViewPr varScale="1">
        <p:scale>
          <a:sx n="115" d="100"/>
          <a:sy n="115" d="100"/>
        </p:scale>
        <p:origin x="-152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BF9181-FB04-3141-9741-D6509BBE5C0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Po kliknutí můžete upravovat styly textu v předloze.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03EB45-DDC2-4842-999C-A7419DB7C19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639399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3EB45-DDC2-4842-999C-A7419DB7C198}" type="slidenum">
              <a:rPr lang="cs-CZ" smtClean="0"/>
              <a:pPr/>
              <a:t>1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1659028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527A6-72CB-4DE6-A748-B25B3493839B}" type="slidenum">
              <a:rPr lang="cs-CZ" smtClean="0"/>
              <a:pPr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852274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527A6-72CB-4DE6-A748-B25B3493839B}" type="slidenum">
              <a:rPr lang="cs-CZ" smtClean="0"/>
              <a:pPr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8522748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527A6-72CB-4DE6-A748-B25B3493839B}" type="slidenum">
              <a:rPr lang="cs-CZ" smtClean="0"/>
              <a:pPr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8522748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527A6-72CB-4DE6-A748-B25B3493839B}" type="slidenum">
              <a:rPr lang="cs-CZ" smtClean="0"/>
              <a:pPr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2699005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527A6-72CB-4DE6-A748-B25B3493839B}" type="slidenum">
              <a:rPr lang="cs-CZ" smtClean="0"/>
              <a:pPr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098499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127D5-4321-2A4B-BE90-BFAA69D8F3A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1423-7A2C-DC48-8E97-390FB40B7DB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Po kliknutí můžete upravovat styly textu v předloze.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127D5-4321-2A4B-BE90-BFAA69D8F3A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1423-7A2C-DC48-8E97-390FB40B7DB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127D5-4321-2A4B-BE90-BFAA69D8F3A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1423-7A2C-DC48-8E97-390FB40B7DB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 smtClean="0"/>
              <a:t>Po kliknutí můžete upravovat styly textu v předloze.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 smtClean="0"/>
              <a:t>Po kliknutí můžete upravovat styly textu v předloze.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127D5-4321-2A4B-BE90-BFAA69D8F3A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1423-7A2C-DC48-8E97-390FB40B7DB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 smtClean="0"/>
              <a:t>Po kliknutí můžete upravovat styly textu v předloze.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 smtClean="0"/>
              <a:t>Po kliknutí můžete upravovat styly textu v předloze.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127D5-4321-2A4B-BE90-BFAA69D8F3A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1423-7A2C-DC48-8E97-390FB40B7DB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127D5-4321-2A4B-BE90-BFAA69D8F3A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1423-7A2C-DC48-8E97-390FB40B7DB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127D5-4321-2A4B-BE90-BFAA69D8F3A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1423-7A2C-DC48-8E97-390FB40B7DB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Po kliknutí můžete upravovat styly textu v předloze.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127D5-4321-2A4B-BE90-BFAA69D8F3A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1423-7A2C-DC48-8E97-390FB40B7DB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Přetáhněte obrázek na zástupný symbol nebo klikněte na ikonu pro přidání.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127D5-4321-2A4B-BE90-BFAA69D8F3A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1423-7A2C-DC48-8E97-390FB40B7DB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Po kliknutí můžete upravovat styly textu v předloze.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127D5-4321-2A4B-BE90-BFAA69D8F3A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1423-7A2C-DC48-8E97-390FB40B7DB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 smtClean="0"/>
              <a:t>Po kliknutí můžete upravovat styly textu v předloze.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127D5-4321-2A4B-BE90-BFAA69D8F3A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1423-7A2C-DC48-8E97-390FB40B7DB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Po kliknutí můžete upravovat styly textu v předloze.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127D5-4321-2A4B-BE90-BFAA69D8F3AC}" type="datetimeFigureOut">
              <a:rPr lang="cs-CZ" smtClean="0"/>
              <a:pPr/>
              <a:t>13. 9. 2019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01423-7A2C-DC48-8E97-390FB40B7DB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82011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 contrast="36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G:\_!_pracovni_aktualni\DG\DVZ návrhy a tvorba\DVZ Digitální identita\stav_280819\work\DigiIdentita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87484" y="1391810"/>
            <a:ext cx="5769032" cy="4074380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rgbClr val="C00000"/>
                </a:solidFill>
              </a:rPr>
              <a:t>Digitální identita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(</a:t>
            </a:r>
            <a:r>
              <a:rPr lang="cs-CZ" i="1" dirty="0" smtClean="0"/>
              <a:t>Hlavní pojmy a souvislosti</a:t>
            </a:r>
            <a:r>
              <a:rPr lang="cs-CZ" dirty="0" smtClean="0"/>
              <a:t>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="" xmlns:p14="http://schemas.microsoft.com/office/powerpoint/2010/main" val="1455374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395536" y="1323516"/>
            <a:ext cx="6264696" cy="879934"/>
          </a:xfrm>
          <a:prstGeom prst="rect">
            <a:avLst/>
          </a:prstGeom>
          <a:solidFill>
            <a:srgbClr val="FFE5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445224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cs-CZ" sz="2400" b="1" dirty="0" smtClean="0">
                <a:solidFill>
                  <a:srgbClr val="C00000"/>
                </a:solidFill>
              </a:rPr>
              <a:t>Podoba naší </a:t>
            </a:r>
            <a:r>
              <a:rPr lang="cs-CZ" sz="2400" b="1" dirty="0">
                <a:solidFill>
                  <a:srgbClr val="C00000"/>
                </a:solidFill>
              </a:rPr>
              <a:t>osobnosti v </a:t>
            </a:r>
            <a:r>
              <a:rPr lang="cs-CZ" sz="2400" b="1" dirty="0" smtClean="0">
                <a:solidFill>
                  <a:srgbClr val="C00000"/>
                </a:solidFill>
              </a:rPr>
              <a:t>internetu.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2400" b="1" dirty="0" smtClean="0">
                <a:solidFill>
                  <a:srgbClr val="C00000"/>
                </a:solidFill>
              </a:rPr>
              <a:t>Je tvořena všemi informacemi </a:t>
            </a:r>
            <a:r>
              <a:rPr lang="cs-CZ" sz="2400" b="1" dirty="0">
                <a:solidFill>
                  <a:srgbClr val="C00000"/>
                </a:solidFill>
              </a:rPr>
              <a:t>o naší </a:t>
            </a:r>
            <a:r>
              <a:rPr lang="cs-CZ" sz="2400" b="1" dirty="0" smtClean="0">
                <a:solidFill>
                  <a:srgbClr val="C00000"/>
                </a:solidFill>
              </a:rPr>
              <a:t>osobě.</a:t>
            </a:r>
          </a:p>
          <a:p>
            <a:pPr>
              <a:spcBef>
                <a:spcPts val="1200"/>
              </a:spcBef>
            </a:pPr>
            <a:r>
              <a:rPr lang="cs-CZ" sz="2100" dirty="0" smtClean="0"/>
              <a:t>Aby </a:t>
            </a:r>
            <a:r>
              <a:rPr lang="cs-CZ" sz="2100" dirty="0" smtClean="0"/>
              <a:t>byla digitální identita opravdová, je nutná </a:t>
            </a:r>
            <a:r>
              <a:rPr lang="cs-CZ" sz="2100" b="1" i="1" u="sng" dirty="0" smtClean="0">
                <a:solidFill>
                  <a:srgbClr val="FF0000"/>
                </a:solidFill>
              </a:rPr>
              <a:t>shoda a důvěryhodnost</a:t>
            </a:r>
            <a:r>
              <a:rPr lang="cs-CZ" sz="2100" b="1" i="1" dirty="0" smtClean="0">
                <a:solidFill>
                  <a:srgbClr val="FF0000"/>
                </a:solidFill>
              </a:rPr>
              <a:t> mezi skutečnou a digitální identitou.</a:t>
            </a:r>
          </a:p>
          <a:p>
            <a:r>
              <a:rPr lang="cs-CZ" sz="2100" b="1" i="1" dirty="0" smtClean="0">
                <a:solidFill>
                  <a:srgbClr val="FF0000"/>
                </a:solidFill>
              </a:rPr>
              <a:t>U naprosté většiny všech registrací jsou </a:t>
            </a:r>
            <a:r>
              <a:rPr lang="cs-CZ" sz="2100" b="1" i="1" u="sng" dirty="0" smtClean="0">
                <a:solidFill>
                  <a:srgbClr val="FF0000"/>
                </a:solidFill>
              </a:rPr>
              <a:t>digitální identity obvykle nedůvěryhodné</a:t>
            </a:r>
            <a:r>
              <a:rPr lang="cs-CZ" sz="2100" b="1" i="1" dirty="0" smtClean="0">
                <a:solidFill>
                  <a:srgbClr val="FF0000"/>
                </a:solidFill>
              </a:rPr>
              <a:t> </a:t>
            </a:r>
            <a:r>
              <a:rPr lang="cs-CZ" sz="2100" dirty="0" smtClean="0"/>
              <a:t>(herní servery, poštovní adresy, </a:t>
            </a:r>
            <a:r>
              <a:rPr lang="cs-CZ" sz="2100" dirty="0" err="1" smtClean="0"/>
              <a:t>eshopy</a:t>
            </a:r>
            <a:r>
              <a:rPr lang="cs-CZ" sz="2100" dirty="0" smtClean="0"/>
              <a:t>, chaty, komunitní a sdílená prostředí, sociální sítě, …).</a:t>
            </a:r>
            <a:endParaRPr lang="cs-CZ" sz="2100" b="1" i="1" dirty="0" smtClean="0">
              <a:solidFill>
                <a:srgbClr val="C00000"/>
              </a:solidFill>
            </a:endParaRPr>
          </a:p>
          <a:p>
            <a:pPr>
              <a:spcBef>
                <a:spcPts val="1200"/>
              </a:spcBef>
            </a:pPr>
            <a:r>
              <a:rPr lang="cs-CZ" sz="2100" b="1" i="1" dirty="0" smtClean="0">
                <a:solidFill>
                  <a:srgbClr val="7E0000"/>
                </a:solidFill>
              </a:rPr>
              <a:t>Prokazování shody a důvěryhodnosti </a:t>
            </a:r>
            <a:r>
              <a:rPr lang="cs-CZ" sz="2100" dirty="0" smtClean="0"/>
              <a:t>je v digitálním světě obtížné, např. zasláním doporučeného dopisu na poštovní adresu, osobním jednáním nebo předáním informací či výměnou hesla. </a:t>
            </a:r>
          </a:p>
          <a:p>
            <a:r>
              <a:rPr lang="cs-CZ" sz="2100" dirty="0" smtClean="0"/>
              <a:t>Když se protistrany znají z reálného světa, pak se mohou zkontaktovat online přes webkameru nebo si vyžádat údaje, které může znát jen ten opravdový druhý člověk.</a:t>
            </a:r>
          </a:p>
          <a:p>
            <a:endParaRPr lang="cs-CZ" sz="2200" dirty="0" smtClean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080120"/>
          </a:xfrm>
        </p:spPr>
        <p:txBody>
          <a:bodyPr>
            <a:normAutofit/>
          </a:bodyPr>
          <a:lstStyle/>
          <a:p>
            <a:pPr lvl="0"/>
            <a:r>
              <a:rPr lang="cs-CZ" sz="4000" b="1" dirty="0" smtClean="0">
                <a:solidFill>
                  <a:srgbClr val="7E0000"/>
                </a:solidFill>
              </a:rPr>
              <a:t>Digitální identita</a:t>
            </a:r>
            <a:endParaRPr lang="cs-CZ" sz="4000" b="1" dirty="0">
              <a:solidFill>
                <a:srgbClr val="7E0000"/>
              </a:solidFill>
            </a:endParaRPr>
          </a:p>
        </p:txBody>
      </p:sp>
      <p:pic>
        <p:nvPicPr>
          <p:cNvPr id="5" name="Obrázek 4" descr="Hacker, Attack, Mask, Internet, Anonymous, Binary, One"/>
          <p:cNvPicPr/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 rot="749740">
            <a:off x="6708090" y="227641"/>
            <a:ext cx="2279564" cy="15203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/>
          <p:cNvSpPr/>
          <p:nvPr/>
        </p:nvSpPr>
        <p:spPr>
          <a:xfrm>
            <a:off x="323528" y="4869160"/>
            <a:ext cx="8496944" cy="16561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323528" y="2088481"/>
            <a:ext cx="8496944" cy="1143815"/>
          </a:xfrm>
          <a:prstGeom prst="rect">
            <a:avLst/>
          </a:prstGeom>
          <a:solidFill>
            <a:srgbClr val="FFE5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52128"/>
          </a:xfrm>
        </p:spPr>
        <p:txBody>
          <a:bodyPr>
            <a:normAutofit fontScale="90000"/>
          </a:bodyPr>
          <a:lstStyle/>
          <a:p>
            <a:pPr lvl="0"/>
            <a:r>
              <a:rPr lang="cs-CZ" sz="4000" b="1" dirty="0" smtClean="0">
                <a:solidFill>
                  <a:srgbClr val="7E0000"/>
                </a:solidFill>
              </a:rPr>
              <a:t>                    </a:t>
            </a:r>
            <a:r>
              <a:rPr lang="cs-CZ" sz="4000" b="1" dirty="0" smtClean="0">
                <a:solidFill>
                  <a:srgbClr val="7E0000"/>
                </a:solidFill>
              </a:rPr>
              <a:t>(Ne)správnost a nevhodnost</a:t>
            </a:r>
            <a:br>
              <a:rPr lang="cs-CZ" sz="4000" b="1" dirty="0" smtClean="0">
                <a:solidFill>
                  <a:srgbClr val="7E0000"/>
                </a:solidFill>
              </a:rPr>
            </a:br>
            <a:r>
              <a:rPr lang="cs-CZ" sz="4000" b="1" dirty="0" smtClean="0">
                <a:solidFill>
                  <a:srgbClr val="7E0000"/>
                </a:solidFill>
              </a:rPr>
              <a:t>                    </a:t>
            </a:r>
            <a:r>
              <a:rPr lang="cs-CZ" sz="4000" b="1" dirty="0" smtClean="0">
                <a:solidFill>
                  <a:srgbClr val="7E0000"/>
                </a:solidFill>
              </a:rPr>
              <a:t>digitální identity</a:t>
            </a:r>
            <a:endParaRPr lang="cs-CZ" sz="4000" b="1" dirty="0">
              <a:solidFill>
                <a:srgbClr val="7E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2132856"/>
            <a:ext cx="8229600" cy="403244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cs-CZ" sz="2100" b="1" dirty="0" smtClean="0">
                <a:solidFill>
                  <a:srgbClr val="C00000"/>
                </a:solidFill>
              </a:rPr>
              <a:t>Nejistota správnosti digitální identity může vést až k jejímu zneužívání.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cs-CZ" sz="2100" b="1" dirty="0" smtClean="0">
                <a:solidFill>
                  <a:srgbClr val="C00000"/>
                </a:solidFill>
              </a:rPr>
              <a:t>Ke zneužívání vede i poskytování nevhodných nebo nepotřebných údajů o sobě … cokoliv může být druhými zneužito.</a:t>
            </a:r>
          </a:p>
          <a:p>
            <a:pPr>
              <a:spcBef>
                <a:spcPts val="600"/>
              </a:spcBef>
            </a:pPr>
            <a:r>
              <a:rPr lang="cs-CZ" sz="2100" dirty="0" smtClean="0"/>
              <a:t>Například – dotyčnému se začne vysmívat bývalý kamarád, fotografie člověka se může zdát komukoliv směšná, …</a:t>
            </a:r>
          </a:p>
          <a:p>
            <a:r>
              <a:rPr lang="cs-CZ" sz="2100" dirty="0" smtClean="0"/>
              <a:t>Negativní projevy od druhých jsou přinejmenším nepříjemné, ubližující, mohou vést a vedou i k šikaně nebo horším následkům.</a:t>
            </a:r>
          </a:p>
          <a:p>
            <a:pPr>
              <a:buNone/>
            </a:pPr>
            <a:endParaRPr lang="cs-CZ" sz="1050" dirty="0" smtClean="0"/>
          </a:p>
          <a:p>
            <a:pPr>
              <a:buFont typeface="Wingdings" pitchFamily="2" charset="2"/>
              <a:buChar char="v"/>
            </a:pPr>
            <a:r>
              <a:rPr lang="cs-CZ" sz="2100" dirty="0" smtClean="0"/>
              <a:t>Neudávej o sobě zneužitelné údaje, nedávej nikam zbytečně osobní fotografie, nepiš směšné zážitky, …</a:t>
            </a:r>
          </a:p>
          <a:p>
            <a:pPr>
              <a:buFont typeface="Wingdings" pitchFamily="2" charset="2"/>
              <a:buChar char="v"/>
            </a:pPr>
            <a:r>
              <a:rPr lang="cs-CZ" sz="2100" dirty="0" smtClean="0"/>
              <a:t>Povídej si s druhými co nejvíce, v reálném světě… </a:t>
            </a:r>
            <a:r>
              <a:rPr lang="cs-CZ" sz="2100" dirty="0" smtClean="0">
                <a:sym typeface="Wingdings" pitchFamily="2" charset="2"/>
              </a:rPr>
              <a:t></a:t>
            </a:r>
          </a:p>
          <a:p>
            <a:pPr>
              <a:buFont typeface="Wingdings" pitchFamily="2" charset="2"/>
              <a:buChar char="v"/>
            </a:pPr>
            <a:r>
              <a:rPr lang="cs-CZ" sz="2100" dirty="0" smtClean="0">
                <a:sym typeface="Wingdings" pitchFamily="2" charset="2"/>
              </a:rPr>
              <a:t>Chovej se ke druhým slušně – oni se k tobě mají chovat také tak.</a:t>
            </a:r>
          </a:p>
          <a:p>
            <a:endParaRPr lang="cs-CZ" sz="2100" dirty="0" smtClean="0"/>
          </a:p>
        </p:txBody>
      </p:sp>
      <p:pic>
        <p:nvPicPr>
          <p:cNvPr id="5" name="Obrázek 4" descr="Mask, Internet, Anonymous, Globe, Man, Face, Perso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535824">
            <a:off x="130019" y="500265"/>
            <a:ext cx="1940898" cy="12944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323528" y="5085184"/>
            <a:ext cx="5616624" cy="11521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395536" y="1412776"/>
            <a:ext cx="8208912" cy="648072"/>
          </a:xfrm>
          <a:prstGeom prst="rect">
            <a:avLst/>
          </a:prstGeom>
          <a:solidFill>
            <a:srgbClr val="FFE5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52128"/>
          </a:xfrm>
        </p:spPr>
        <p:txBody>
          <a:bodyPr>
            <a:normAutofit/>
          </a:bodyPr>
          <a:lstStyle/>
          <a:p>
            <a:r>
              <a:rPr lang="cs-CZ" sz="4000" b="1" dirty="0" smtClean="0">
                <a:solidFill>
                  <a:srgbClr val="7E0000"/>
                </a:solidFill>
              </a:rPr>
              <a:t>Kyberprostor a život on-line</a:t>
            </a:r>
            <a:endParaRPr lang="cs-CZ" sz="4000" b="1" dirty="0">
              <a:solidFill>
                <a:srgbClr val="7E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84784"/>
            <a:ext cx="8291264" cy="338437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cs-CZ" sz="2700" b="1" dirty="0" smtClean="0">
                <a:solidFill>
                  <a:srgbClr val="C00000"/>
                </a:solidFill>
              </a:rPr>
              <a:t>Kybernetický prostor funguje </a:t>
            </a:r>
            <a:r>
              <a:rPr lang="cs-CZ" sz="2700" b="1" u="sng" dirty="0" smtClean="0">
                <a:solidFill>
                  <a:srgbClr val="C00000"/>
                </a:solidFill>
              </a:rPr>
              <a:t>mimo fyzickou realitu.</a:t>
            </a:r>
          </a:p>
          <a:p>
            <a:pPr>
              <a:spcBef>
                <a:spcPts val="1800"/>
              </a:spcBef>
            </a:pPr>
            <a:r>
              <a:rPr lang="cs-CZ" sz="2400" dirty="0" smtClean="0"/>
              <a:t>Umožňuje nepřetržitý přístup k informacím, neustálé on-line propojení.</a:t>
            </a:r>
          </a:p>
          <a:p>
            <a:r>
              <a:rPr lang="cs-CZ" sz="2400" dirty="0" smtClean="0"/>
              <a:t>Virtuální prostředí pomáhá objevovat nové světy, fiktivní, se zdánlivě nekonečnými možnostmi, poskytuje herní simulace, princip sci-fi, ale také </a:t>
            </a:r>
            <a:r>
              <a:rPr lang="cs-CZ" sz="2400" dirty="0" err="1" smtClean="0">
                <a:solidFill>
                  <a:srgbClr val="7E0000"/>
                </a:solidFill>
              </a:rPr>
              <a:t>odosobněnost</a:t>
            </a:r>
            <a:r>
              <a:rPr lang="cs-CZ" sz="2400" dirty="0" smtClean="0">
                <a:solidFill>
                  <a:srgbClr val="7E0000"/>
                </a:solidFill>
              </a:rPr>
              <a:t>, anonymitu.</a:t>
            </a:r>
          </a:p>
          <a:p>
            <a:r>
              <a:rPr lang="cs-CZ" sz="2400" dirty="0" smtClean="0"/>
              <a:t>Komunikace se děje s osobami blízkými, ale i </a:t>
            </a:r>
            <a:r>
              <a:rPr lang="cs-CZ" sz="2400" dirty="0" smtClean="0">
                <a:solidFill>
                  <a:srgbClr val="7E0000"/>
                </a:solidFill>
              </a:rPr>
              <a:t>s naprosto cizími</a:t>
            </a:r>
            <a:r>
              <a:rPr lang="cs-CZ" sz="2400" dirty="0" smtClean="0"/>
              <a:t> (</a:t>
            </a:r>
            <a:r>
              <a:rPr lang="en-GB" sz="2400" dirty="0" smtClean="0"/>
              <a:t>=&gt; </a:t>
            </a:r>
            <a:r>
              <a:rPr lang="cs-CZ" sz="2400" dirty="0" smtClean="0"/>
              <a:t>riziko zneužití osobních údajů).</a:t>
            </a:r>
          </a:p>
        </p:txBody>
      </p:sp>
      <p:pic>
        <p:nvPicPr>
          <p:cNvPr id="5" name="Obrázek 4" descr="Raven, Crow, Night, Creepy, Darkness, Mystical, Gloomy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143446">
            <a:off x="6472321" y="5037278"/>
            <a:ext cx="2172793" cy="14038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Zástupný symbol pro obsah 2"/>
          <p:cNvSpPr txBox="1">
            <a:spLocks/>
          </p:cNvSpPr>
          <p:nvPr/>
        </p:nvSpPr>
        <p:spPr>
          <a:xfrm>
            <a:off x="395536" y="5085184"/>
            <a:ext cx="5544616" cy="11521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cs-CZ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Někdy musíš mít digitální identitu prokázanou, někdy</a:t>
            </a:r>
            <a:r>
              <a:rPr kumimoji="0" lang="cs-CZ" sz="21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je to potřebné, n</a:t>
            </a:r>
            <a:r>
              <a:rPr lang="cs-CZ" sz="2100" dirty="0" err="1" smtClean="0"/>
              <a:t>ěkdy</a:t>
            </a:r>
            <a:r>
              <a:rPr lang="cs-CZ" sz="2100" dirty="0" smtClean="0"/>
              <a:t> zneužitelné.</a:t>
            </a:r>
            <a:endParaRPr kumimoji="0" lang="cs-CZ" sz="21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cs-CZ" sz="2100" baseline="0" dirty="0" smtClean="0"/>
              <a:t>Popřemýšlej, kdy a kde </a:t>
            </a:r>
            <a:r>
              <a:rPr lang="cs-CZ" sz="2100" baseline="0" dirty="0" smtClean="0">
                <a:sym typeface="Wingdings" pitchFamily="2" charset="2"/>
              </a:rPr>
              <a:t></a:t>
            </a:r>
            <a:endParaRPr kumimoji="0" lang="cs-CZ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467544" y="4625388"/>
            <a:ext cx="8208912" cy="792088"/>
          </a:xfrm>
          <a:prstGeom prst="rect">
            <a:avLst/>
          </a:prstGeom>
          <a:solidFill>
            <a:srgbClr val="FFE5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 smtClean="0">
                <a:solidFill>
                  <a:srgbClr val="7E0000"/>
                </a:solidFill>
              </a:rPr>
              <a:t>Hrozby internetu (sítí)</a:t>
            </a:r>
            <a:endParaRPr lang="cs-CZ" sz="4000" b="1" dirty="0">
              <a:solidFill>
                <a:srgbClr val="7E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484784"/>
            <a:ext cx="8136904" cy="40610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400" b="1" dirty="0" smtClean="0">
                <a:solidFill>
                  <a:srgbClr val="C00000"/>
                </a:solidFill>
              </a:rPr>
              <a:t>Hlavní hrozby jsou: </a:t>
            </a:r>
          </a:p>
          <a:p>
            <a:r>
              <a:rPr lang="cs-CZ" sz="2400" b="1" dirty="0" smtClean="0">
                <a:solidFill>
                  <a:srgbClr val="FF0000"/>
                </a:solidFill>
              </a:rPr>
              <a:t>nevhodný a nebezpečný obsah </a:t>
            </a:r>
            <a:r>
              <a:rPr lang="cs-CZ" sz="2400" dirty="0" smtClean="0"/>
              <a:t>jako je pornografie, násilný obsah, stránky podporující chorobné hubnutí, rasistické stránky, dále nebezpečné kontakty a do třetice komerce (reklama a marketing), </a:t>
            </a:r>
          </a:p>
          <a:p>
            <a:r>
              <a:rPr lang="cs-CZ" sz="2400" dirty="0" smtClean="0"/>
              <a:t>(cílené) </a:t>
            </a:r>
            <a:r>
              <a:rPr lang="cs-CZ" sz="2400" b="1" dirty="0" smtClean="0">
                <a:solidFill>
                  <a:srgbClr val="FF0000"/>
                </a:solidFill>
              </a:rPr>
              <a:t>negativní, ohrožující a agresivní chování </a:t>
            </a:r>
            <a:r>
              <a:rPr lang="cs-CZ" sz="2400" dirty="0" smtClean="0"/>
              <a:t>části uživatelů.</a:t>
            </a:r>
          </a:p>
          <a:p>
            <a:endParaRPr lang="cs-CZ" sz="2400" dirty="0" smtClean="0"/>
          </a:p>
          <a:p>
            <a:pPr marL="0" indent="0">
              <a:buNone/>
            </a:pPr>
            <a:r>
              <a:rPr lang="cs-CZ" sz="2400" b="1" dirty="0" smtClean="0">
                <a:solidFill>
                  <a:srgbClr val="7E0000"/>
                </a:solidFill>
              </a:rPr>
              <a:t>Neznalost kyberprostoru </a:t>
            </a:r>
            <a:r>
              <a:rPr lang="cs-CZ" sz="2400" dirty="0" smtClean="0">
                <a:solidFill>
                  <a:srgbClr val="C00000"/>
                </a:solidFill>
              </a:rPr>
              <a:t>rizika hodně zvyšuje, stejně tak i </a:t>
            </a:r>
            <a:r>
              <a:rPr lang="cs-CZ" sz="2400" b="1" dirty="0" smtClean="0">
                <a:solidFill>
                  <a:srgbClr val="7E0000"/>
                </a:solidFill>
              </a:rPr>
              <a:t>osobní nezralost</a:t>
            </a:r>
            <a:r>
              <a:rPr lang="cs-CZ" sz="2400" b="1" dirty="0" smtClean="0"/>
              <a:t>.</a:t>
            </a:r>
            <a:endParaRPr lang="cs-CZ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395536" y="1844824"/>
            <a:ext cx="8424936" cy="1152128"/>
          </a:xfrm>
          <a:prstGeom prst="rect">
            <a:avLst/>
          </a:prstGeom>
          <a:solidFill>
            <a:srgbClr val="FFE5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 smtClean="0">
                <a:solidFill>
                  <a:srgbClr val="7E0000"/>
                </a:solidFill>
              </a:rPr>
              <a:t>Grooming</a:t>
            </a:r>
            <a:endParaRPr lang="cs-CZ" sz="4000" dirty="0">
              <a:solidFill>
                <a:srgbClr val="7E0000"/>
              </a:solidFill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395536" y="1844824"/>
            <a:ext cx="8496944" cy="4607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342900"/>
            <a:r>
              <a:rPr lang="cs-CZ" sz="2400" b="1" dirty="0" smtClean="0">
                <a:solidFill>
                  <a:srgbClr val="C00000"/>
                </a:solidFill>
              </a:rPr>
              <a:t>(</a:t>
            </a:r>
            <a:r>
              <a:rPr lang="cs-CZ" sz="2400" b="1" dirty="0" err="1" smtClean="0">
                <a:solidFill>
                  <a:srgbClr val="C00000"/>
                </a:solidFill>
              </a:rPr>
              <a:t>Kyber</a:t>
            </a:r>
            <a:r>
              <a:rPr lang="cs-CZ" sz="2400" b="1" dirty="0" smtClean="0">
                <a:solidFill>
                  <a:srgbClr val="C00000"/>
                </a:solidFill>
              </a:rPr>
              <a:t>)grooming je kriminální aktivita. Cílem je pomocí psychické manipulace vytáhnout z oběti osobní údaje, získat falešnou důvěru a vylákat ji na osobní schůzku a dále zneužít.</a:t>
            </a:r>
            <a:endParaRPr lang="cs-CZ" sz="2100" b="1" dirty="0" smtClean="0">
              <a:solidFill>
                <a:srgbClr val="C00000"/>
              </a:solidFill>
            </a:endParaRPr>
          </a:p>
          <a:p>
            <a:pPr marL="342900" indent="-342900">
              <a:spcBef>
                <a:spcPts val="1800"/>
              </a:spcBef>
              <a:buFont typeface="Arial" pitchFamily="34" charset="0"/>
              <a:buChar char="•"/>
            </a:pPr>
            <a:r>
              <a:rPr lang="cs-CZ" sz="2400" b="1" dirty="0" smtClean="0">
                <a:solidFill>
                  <a:srgbClr val="7E0000"/>
                </a:solidFill>
              </a:rPr>
              <a:t>Útočník vytváří </a:t>
            </a:r>
            <a:r>
              <a:rPr lang="cs-CZ" sz="2400" b="1" i="1" dirty="0" smtClean="0">
                <a:solidFill>
                  <a:srgbClr val="7E0000"/>
                </a:solidFill>
              </a:rPr>
              <a:t>falešnou identitu </a:t>
            </a:r>
            <a:r>
              <a:rPr lang="cs-CZ" sz="2400" dirty="0" smtClean="0"/>
              <a:t>včetně informací a fotografií.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cs-CZ" sz="2400" dirty="0" smtClean="0"/>
              <a:t>Navazování kontaktů probíhá v internetu i mobilními telefony.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cs-CZ" sz="2400" dirty="0" smtClean="0"/>
              <a:t>Nejčastěji je kybergrooming </a:t>
            </a:r>
            <a:r>
              <a:rPr lang="cs-CZ" sz="2400" dirty="0" smtClean="0">
                <a:solidFill>
                  <a:srgbClr val="7E0000"/>
                </a:solidFill>
              </a:rPr>
              <a:t>v prostředí instant </a:t>
            </a:r>
            <a:r>
              <a:rPr lang="cs-CZ" sz="2400" dirty="0" err="1" smtClean="0">
                <a:solidFill>
                  <a:srgbClr val="7E0000"/>
                </a:solidFill>
              </a:rPr>
              <a:t>messengerů</a:t>
            </a:r>
            <a:r>
              <a:rPr lang="cs-CZ" sz="2400" dirty="0" smtClean="0">
                <a:solidFill>
                  <a:srgbClr val="7E0000"/>
                </a:solidFill>
              </a:rPr>
              <a:t> (například ICQ, </a:t>
            </a:r>
            <a:r>
              <a:rPr lang="cs-CZ" sz="2400" dirty="0" err="1" smtClean="0">
                <a:solidFill>
                  <a:srgbClr val="7E0000"/>
                </a:solidFill>
              </a:rPr>
              <a:t>Skype</a:t>
            </a:r>
            <a:r>
              <a:rPr lang="cs-CZ" sz="2400" dirty="0" smtClean="0">
                <a:solidFill>
                  <a:srgbClr val="7E0000"/>
                </a:solidFill>
              </a:rPr>
              <a:t>), </a:t>
            </a:r>
            <a:r>
              <a:rPr lang="cs-CZ" sz="2400" dirty="0" err="1" smtClean="0">
                <a:solidFill>
                  <a:srgbClr val="7E0000"/>
                </a:solidFill>
              </a:rPr>
              <a:t>chatů</a:t>
            </a:r>
            <a:r>
              <a:rPr lang="cs-CZ" sz="2400" dirty="0" smtClean="0">
                <a:solidFill>
                  <a:srgbClr val="7E0000"/>
                </a:solidFill>
              </a:rPr>
              <a:t>, internetových seznamek nebo na sociálních sítích.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cs-CZ" sz="2400" dirty="0" smtClean="0"/>
              <a:t>Při groomingu většinou dochází k fyzickému násilí, sexuálnímu zneužití, </a:t>
            </a:r>
            <a:r>
              <a:rPr lang="cs-CZ" sz="2400" dirty="0" err="1" smtClean="0"/>
              <a:t>zneužití</a:t>
            </a:r>
            <a:r>
              <a:rPr lang="cs-CZ" sz="2400" dirty="0" smtClean="0"/>
              <a:t> oběti pro dětskou prostituci, k výrobě dětské pornografie (fotografie) apod.</a:t>
            </a:r>
          </a:p>
        </p:txBody>
      </p:sp>
      <p:pic>
        <p:nvPicPr>
          <p:cNvPr id="6" name="Obrázek 5" descr="Hand, Silhouette, Shape, Horror, Creepy, Scary, Help"/>
          <p:cNvPicPr/>
          <p:nvPr/>
        </p:nvPicPr>
        <p:blipFill>
          <a:blip r:embed="rId3" cstate="print">
            <a:lum bright="4000"/>
          </a:blip>
          <a:srcRect/>
          <a:stretch>
            <a:fillRect/>
          </a:stretch>
        </p:blipFill>
        <p:spPr bwMode="auto">
          <a:xfrm rot="960566">
            <a:off x="6410190" y="298327"/>
            <a:ext cx="2396387" cy="16568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</TotalTime>
  <Words>500</Words>
  <Application>Microsoft Office PowerPoint</Application>
  <PresentationFormat>Předvádění na obrazovce (4:3)</PresentationFormat>
  <Paragraphs>43</Paragraphs>
  <Slides>6</Slides>
  <Notes>6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7" baseType="lpstr">
      <vt:lpstr>Motiv Office</vt:lpstr>
      <vt:lpstr>Digitální identita</vt:lpstr>
      <vt:lpstr>Digitální identita</vt:lpstr>
      <vt:lpstr>                    (Ne)správnost a nevhodnost                     digitální identity</vt:lpstr>
      <vt:lpstr>Kyberprostor a život on-line</vt:lpstr>
      <vt:lpstr>Hrozby internetu (sítí)</vt:lpstr>
      <vt:lpstr>Grooming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Jana Nedomová</dc:creator>
  <cp:lastModifiedBy>Já</cp:lastModifiedBy>
  <cp:revision>5</cp:revision>
  <dcterms:created xsi:type="dcterms:W3CDTF">2018-04-25T06:24:25Z</dcterms:created>
  <dcterms:modified xsi:type="dcterms:W3CDTF">2019-09-13T08:02:15Z</dcterms:modified>
</cp:coreProperties>
</file>