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0"/>
  </p:normalViewPr>
  <p:slideViewPr>
    <p:cSldViewPr snapToGrid="0" snapToObjects="1"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F9181-FB04-3141-9741-D6509BBE5C0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3EB45-DDC2-4842-999C-A7419DB7C1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939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3EB45-DDC2-4842-999C-A7419DB7C198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6590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67254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03854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04468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79828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67254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602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Přetáhněte obrázek na zástupný symbol nebo klikněte na ikonu pro přidání.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201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nes.cz/zpravy/domaci/kybersikana-sikana-mladistvi-instagram-facebook-mobilni-telefony-rodice.A190117_211508_domaci_les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 contrast="3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_!_pracovni_aktualni\DG\DVZ návrhy a tvorba\DVZ Digitální identita\stav_280819\work\DigiIdentit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7484" y="1391810"/>
            <a:ext cx="5769032" cy="407438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C00000"/>
                </a:solidFill>
              </a:rPr>
              <a:t>Digitální identita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(</a:t>
            </a:r>
            <a:r>
              <a:rPr lang="cs-CZ" i="1" dirty="0" smtClean="0"/>
              <a:t>Digitální identita – pokračování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45537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23528" y="4772213"/>
            <a:ext cx="8496944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95536" y="1556792"/>
            <a:ext cx="8208912" cy="792088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7E0000"/>
                </a:solidFill>
              </a:rPr>
              <a:t>Věk pro přístup do sociálních </a:t>
            </a:r>
            <a:r>
              <a:rPr lang="cs-CZ" sz="4000" b="1" dirty="0" smtClean="0">
                <a:solidFill>
                  <a:srgbClr val="7E0000"/>
                </a:solidFill>
              </a:rPr>
              <a:t>sítí</a:t>
            </a:r>
            <a:endParaRPr lang="cs-CZ" sz="4000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12422"/>
            <a:ext cx="8229600" cy="3876817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cs-CZ" sz="3600" b="1" dirty="0">
                <a:solidFill>
                  <a:srgbClr val="FF0000"/>
                </a:solidFill>
              </a:rPr>
              <a:t>Registrace je obvykle nezákonná min. do 13 let (podle GDPR </a:t>
            </a:r>
            <a:r>
              <a:rPr lang="cs-CZ" sz="3600" b="1" dirty="0" smtClean="0">
                <a:solidFill>
                  <a:srgbClr val="FF0000"/>
                </a:solidFill>
              </a:rPr>
              <a:t>zpravidla </a:t>
            </a:r>
            <a:r>
              <a:rPr lang="cs-CZ" sz="3600" b="1" dirty="0" smtClean="0">
                <a:solidFill>
                  <a:srgbClr val="FF0000"/>
                </a:solidFill>
              </a:rPr>
              <a:t>až do </a:t>
            </a:r>
            <a:r>
              <a:rPr lang="cs-CZ" sz="3600" b="1" dirty="0">
                <a:solidFill>
                  <a:srgbClr val="FF0000"/>
                </a:solidFill>
              </a:rPr>
              <a:t>15 let)! </a:t>
            </a:r>
            <a:endParaRPr lang="cs-CZ" sz="36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cs-CZ" sz="900" dirty="0" smtClean="0"/>
          </a:p>
          <a:p>
            <a:pPr lvl="0">
              <a:spcBef>
                <a:spcPts val="1200"/>
              </a:spcBef>
            </a:pPr>
            <a:r>
              <a:rPr lang="cs-CZ" sz="3600" dirty="0" smtClean="0"/>
              <a:t>Pro </a:t>
            </a:r>
            <a:r>
              <a:rPr lang="cs-CZ" sz="3600" i="1" dirty="0" smtClean="0"/>
              <a:t>WhatsApp</a:t>
            </a:r>
            <a:r>
              <a:rPr lang="cs-CZ" sz="3600" dirty="0" smtClean="0"/>
              <a:t> platí hranice do 15 let (jde prakticky o sociální síť, stačí mít tlf číslo jiného člověka – když ho znám, tak si prostě přidám jeho číslo jako „přítele“, takže ho mj. vidím, když je online)</a:t>
            </a:r>
          </a:p>
          <a:p>
            <a:r>
              <a:rPr lang="cs-CZ" sz="3600" dirty="0" smtClean="0"/>
              <a:t>Pro </a:t>
            </a:r>
            <a:r>
              <a:rPr lang="cs-CZ" sz="3600" i="1" dirty="0" err="1" smtClean="0"/>
              <a:t>Viber</a:t>
            </a:r>
            <a:r>
              <a:rPr lang="cs-CZ" sz="3600" dirty="0" smtClean="0"/>
              <a:t> platí hranice do 15 let (multiplatformní instant </a:t>
            </a:r>
            <a:r>
              <a:rPr lang="cs-CZ" sz="3600" dirty="0" err="1" smtClean="0"/>
              <a:t>messaging</a:t>
            </a:r>
            <a:r>
              <a:rPr lang="cs-CZ" sz="3600" dirty="0" smtClean="0"/>
              <a:t> aplikace, umožňuje volat, posílat obrázky, videa a odesílat textové a hlasové zprávy každému, kdo má nainstalovanou stejnou aplikaci)</a:t>
            </a:r>
          </a:p>
          <a:p>
            <a:endParaRPr lang="cs-CZ" sz="2800" dirty="0" smtClean="0"/>
          </a:p>
          <a:p>
            <a:endParaRPr lang="cs-CZ" sz="2800" dirty="0" smtClean="0"/>
          </a:p>
          <a:p>
            <a:endParaRPr lang="cs-CZ" sz="2800" dirty="0" smtClean="0"/>
          </a:p>
          <a:p>
            <a:pPr>
              <a:buNone/>
            </a:pPr>
            <a:r>
              <a:rPr lang="cs-CZ" sz="3600" dirty="0" smtClean="0"/>
              <a:t>Zajímej se o podmínky registrace do sociálních sítí a aplikací!</a:t>
            </a:r>
          </a:p>
          <a:p>
            <a:pPr>
              <a:buNone/>
            </a:pPr>
            <a:r>
              <a:rPr lang="cs-CZ" sz="3600" dirty="0" smtClean="0"/>
              <a:t>Mohlo by se stát, že porušuješ zákon.</a:t>
            </a:r>
          </a:p>
          <a:p>
            <a:pPr lvl="0"/>
            <a:endParaRPr lang="cs-CZ" sz="2800" dirty="0" smtClean="0"/>
          </a:p>
          <a:p>
            <a:pPr lvl="0">
              <a:buNone/>
            </a:pPr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81963" y="4990932"/>
            <a:ext cx="8712968" cy="1152128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23528" y="1509723"/>
            <a:ext cx="8568952" cy="432048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                   </a:t>
            </a:r>
            <a:r>
              <a:rPr lang="cs-CZ" sz="4000" b="1" dirty="0" smtClean="0">
                <a:solidFill>
                  <a:srgbClr val="7E0000"/>
                </a:solidFill>
              </a:rPr>
              <a:t>Šikana – kyberšikana</a:t>
            </a:r>
            <a:endParaRPr lang="cs-CZ" sz="4000" b="1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6902" y="1556792"/>
            <a:ext cx="8712968" cy="5112568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9600" b="1" dirty="0" smtClean="0">
                <a:solidFill>
                  <a:srgbClr val="FF0000"/>
                </a:solidFill>
              </a:rPr>
              <a:t>Šikana a kyberšikana jsou podobné, jen se odehrávají jinde a jinak.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cs-CZ" sz="9600" dirty="0" smtClean="0"/>
              <a:t>Kyberšikana je „</a:t>
            </a:r>
            <a:r>
              <a:rPr lang="cs-CZ" sz="9600" b="1" dirty="0" smtClean="0"/>
              <a:t>záměrné násilné (opakované) </a:t>
            </a:r>
            <a:r>
              <a:rPr lang="cs-CZ" sz="9600" dirty="0" smtClean="0"/>
              <a:t>chování prostřednictvím moderních komunikačních prostředků, především prostřednictvím internetu a mobilu.“</a:t>
            </a:r>
          </a:p>
          <a:p>
            <a:pPr marL="648000" lvl="1">
              <a:spcAft>
                <a:spcPts val="600"/>
              </a:spcAft>
              <a:buNone/>
            </a:pPr>
            <a:r>
              <a:rPr lang="cs-CZ" sz="6400" i="1" dirty="0" smtClean="0"/>
              <a:t>(Dr. Kolář)</a:t>
            </a:r>
            <a:endParaRPr lang="cs-CZ" sz="9200" i="1" dirty="0" smtClean="0"/>
          </a:p>
          <a:p>
            <a:pPr>
              <a:buFont typeface="Wingdings" pitchFamily="2" charset="2"/>
              <a:buChar char="Ø"/>
            </a:pPr>
            <a:r>
              <a:rPr lang="cs-CZ" sz="9600" dirty="0" smtClean="0"/>
              <a:t>Kyberšikanou se rozumí „zneužití ICT (informačních komunikačních technologií), zejména pak mobilních telefonů a internetu, k takovým činnostem, které mají někoho </a:t>
            </a:r>
            <a:r>
              <a:rPr lang="cs-CZ" sz="9600" b="1" dirty="0" smtClean="0"/>
              <a:t>záměrně ohrozit, ublížit mu</a:t>
            </a:r>
            <a:r>
              <a:rPr lang="cs-CZ" sz="9600" dirty="0" smtClean="0"/>
              <a:t>“.</a:t>
            </a:r>
          </a:p>
          <a:p>
            <a:pPr marL="342000" lvl="1" indent="0">
              <a:spcAft>
                <a:spcPts val="600"/>
              </a:spcAft>
              <a:buNone/>
            </a:pPr>
            <a:r>
              <a:rPr lang="cs-CZ" sz="6400" i="1" dirty="0" smtClean="0"/>
              <a:t>(Metodické doporučení k primární prevenci rizikového chování u dětí a mládeže (dokument MŠMT č. </a:t>
            </a:r>
            <a:r>
              <a:rPr lang="cs-CZ" sz="6400" i="1" dirty="0" err="1" smtClean="0"/>
              <a:t>j</a:t>
            </a:r>
            <a:r>
              <a:rPr lang="cs-CZ" sz="6400" i="1" dirty="0" smtClean="0"/>
              <a:t>. 21291/2010-28, příloha č. 7)</a:t>
            </a:r>
          </a:p>
          <a:p>
            <a:endParaRPr lang="cs-CZ" dirty="0" smtClean="0"/>
          </a:p>
          <a:p>
            <a:pPr>
              <a:buFont typeface="Courier New" pitchFamily="49" charset="0"/>
              <a:buChar char="o"/>
            </a:pPr>
            <a:endParaRPr lang="cs-CZ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9600" i="1" dirty="0" smtClean="0">
                <a:solidFill>
                  <a:srgbClr val="FF0000"/>
                </a:solidFill>
              </a:rPr>
              <a:t>Kyberšikana se projevuje jako tradiční šikanování zhoršené dalšími riziky při užití digitálních komunikačních technologií.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9600" b="1" i="1" dirty="0" smtClean="0">
                <a:solidFill>
                  <a:srgbClr val="FF0000"/>
                </a:solidFill>
              </a:rPr>
              <a:t>Nedávej druhým možnost útočit na tebe přes tvoji digitální identitu.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 </a:t>
            </a:r>
          </a:p>
          <a:p>
            <a:endParaRPr lang="cs-CZ" dirty="0"/>
          </a:p>
        </p:txBody>
      </p:sp>
      <p:pic>
        <p:nvPicPr>
          <p:cNvPr id="6" name="Obrázek 5" descr="Hacker, Attack, Mask, Internet, Anonymous, Binary, On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52"/>
            <a:ext cx="1811974" cy="1279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23528" y="1546282"/>
            <a:ext cx="8568952" cy="872076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Úskalí </a:t>
            </a:r>
            <a:r>
              <a:rPr lang="cs-CZ" sz="4000" b="1" smtClean="0">
                <a:solidFill>
                  <a:srgbClr val="7E0000"/>
                </a:solidFill>
              </a:rPr>
              <a:t>digitálního prostoru</a:t>
            </a:r>
            <a:endParaRPr lang="cs-CZ" sz="4000" b="1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511256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Proč je tvoje digitální identita napadnutelná a proč mívá tak těžké důsledky?  Z mnoha různých důvodů: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cs-CZ" sz="2400" dirty="0" smtClean="0"/>
              <a:t>Oběť o napadení nemusí dlouhou dobu vědět. Rozsah šikany – šíření mezi miliony uživatelů. Původní jednorázový útok, příp. vtip žije „svým životem“, vymkne se kontrole, je zneužit.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Oběť není vždy schopná identifikovat či vystopovat agresora, ten může být neznámý nebo se skrývá za falešnou identitou.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Pro útok není nutná fyzická, psychická či sociální zdatnost (i šikanovaný spolužák může být </a:t>
            </a:r>
            <a:r>
              <a:rPr lang="cs-CZ" sz="2400" dirty="0" err="1" smtClean="0"/>
              <a:t>kyberagresorem</a:t>
            </a:r>
            <a:r>
              <a:rPr lang="cs-CZ" sz="2400" dirty="0" smtClean="0"/>
              <a:t>).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Agresor je v podstatě anonymní, mívá pocit bezpečí. Agresor nevidí přímo (jako v reálním světě) důsledky svého jednání, újmu oběti.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548680"/>
            <a:ext cx="8496944" cy="583264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Uskutečňuje se většinou mimo školní prostory.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Často chybí svědci.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Vlastnosti </a:t>
            </a:r>
            <a:r>
              <a:rPr lang="cs-CZ" sz="2400" dirty="0"/>
              <a:t>kyberprostoru dovolují pronásledování oběti v podstatě kdykoliv a kdekoliv, kde je k dispozici technologie, oběť není nikde a nikdy v bezpečí.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Setkáš se s ní i doma (přestože domov by měl být zárukou bezpečí).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Útoky se prostřednictvím internetu šíří mnohem rychleji než v realitě.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Rozsáhlé publikum sledující nebo komentující útoky na tebe (tvoje digitální projevy).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Mnohdy veřejné zostuzení, zesměšnění, ponížení.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Obtížně se </a:t>
            </a:r>
            <a:r>
              <a:rPr lang="cs-CZ" sz="2400" dirty="0" err="1" smtClean="0"/>
              <a:t>zjiš</a:t>
            </a:r>
            <a:r>
              <a:rPr lang="cs-CZ" sz="2400" dirty="0" smtClean="0"/>
              <a:t>%tuje (uzavřená skupina apod.).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cs-CZ" sz="2400" dirty="0" smtClean="0"/>
              <a:t>Obtížně se zajišťuje rychlá ochrana oběti (odstranění profilu, SMS, ICQ….).</a:t>
            </a:r>
          </a:p>
        </p:txBody>
      </p:sp>
      <p:pic>
        <p:nvPicPr>
          <p:cNvPr id="4" name="Obrázek 3" descr="Web, Map, Flat, Design, Pin, World, Travel, Gps, Loca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48523">
            <a:off x="6643868" y="-100466"/>
            <a:ext cx="2473783" cy="146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087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23528" y="1385028"/>
            <a:ext cx="856895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Ochrana identity na sociální síti</a:t>
            </a:r>
            <a:endParaRPr lang="cs-CZ" sz="4000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rmAutofit lnSpcReduction="10000"/>
          </a:bodyPr>
          <a:lstStyle/>
          <a:p>
            <a:pPr marL="288000" algn="ctr"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Jak na to? Přečti si, nastav a doma si povídej </a:t>
            </a:r>
            <a:r>
              <a:rPr lang="cs-CZ" sz="2400" b="1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cs-CZ" sz="2400" b="1" dirty="0" smtClean="0">
              <a:solidFill>
                <a:srgbClr val="FF0000"/>
              </a:solidFill>
            </a:endParaRPr>
          </a:p>
          <a:p>
            <a:pPr marL="288000">
              <a:spcBef>
                <a:spcPts val="1200"/>
              </a:spcBef>
              <a:buNone/>
            </a:pPr>
            <a:r>
              <a:rPr lang="cs-CZ" sz="2400" dirty="0" smtClean="0"/>
              <a:t>1. Zajisti bezpečnost uživatelského profilu. Nastav </a:t>
            </a:r>
            <a:r>
              <a:rPr lang="cs-CZ" sz="2400" b="1" dirty="0" smtClean="0">
                <a:solidFill>
                  <a:srgbClr val="7E0000"/>
                </a:solidFill>
              </a:rPr>
              <a:t>uživatelský profil jako soukromý</a:t>
            </a:r>
            <a:r>
              <a:rPr lang="cs-CZ" sz="2400" b="1" dirty="0" smtClean="0"/>
              <a:t> </a:t>
            </a:r>
            <a:r>
              <a:rPr lang="cs-CZ" sz="2400" dirty="0" smtClean="0"/>
              <a:t>a nikoli veřejný.</a:t>
            </a:r>
          </a:p>
          <a:p>
            <a:pPr marL="288000">
              <a:buNone/>
            </a:pPr>
            <a:r>
              <a:rPr lang="cs-CZ" sz="2400" dirty="0" smtClean="0"/>
              <a:t>2. Vypni lokalizační služby (</a:t>
            </a:r>
            <a:r>
              <a:rPr lang="cs-CZ" sz="2400" dirty="0" err="1" smtClean="0"/>
              <a:t>geolokace</a:t>
            </a:r>
            <a:r>
              <a:rPr lang="cs-CZ" sz="2400" dirty="0" smtClean="0"/>
              <a:t>), aby nešlo sledovat, </a:t>
            </a:r>
            <a:r>
              <a:rPr lang="cs-CZ" sz="2400" b="1" dirty="0" smtClean="0">
                <a:solidFill>
                  <a:srgbClr val="7E0000"/>
                </a:solidFill>
              </a:rPr>
              <a:t>odkud se připojuješ.</a:t>
            </a:r>
            <a:endParaRPr lang="cs-CZ" sz="2400" dirty="0" smtClean="0">
              <a:solidFill>
                <a:srgbClr val="7E0000"/>
              </a:solidFill>
            </a:endParaRPr>
          </a:p>
          <a:p>
            <a:pPr marL="288000">
              <a:buNone/>
            </a:pPr>
            <a:r>
              <a:rPr lang="cs-CZ" sz="2400" dirty="0" smtClean="0"/>
              <a:t>3. Rodiče mají právo zajistit si přístup k tvému profilu a </a:t>
            </a:r>
            <a:r>
              <a:rPr lang="cs-CZ" sz="2400" b="1" dirty="0" smtClean="0">
                <a:solidFill>
                  <a:srgbClr val="7E0000"/>
                </a:solidFill>
              </a:rPr>
              <a:t>sledovat, co se na něm děje</a:t>
            </a:r>
            <a:r>
              <a:rPr lang="cs-CZ" sz="2400" dirty="0" smtClean="0">
                <a:solidFill>
                  <a:srgbClr val="7E0000"/>
                </a:solidFill>
              </a:rPr>
              <a:t>,</a:t>
            </a:r>
            <a:r>
              <a:rPr lang="cs-CZ" sz="2400" dirty="0" smtClean="0"/>
              <a:t> především s ohledem na vhodný a nevhodný obsah.</a:t>
            </a:r>
          </a:p>
          <a:p>
            <a:pPr marL="288000">
              <a:buNone/>
            </a:pPr>
            <a:r>
              <a:rPr lang="cs-CZ" sz="2400" dirty="0" smtClean="0"/>
              <a:t>5. </a:t>
            </a:r>
            <a:r>
              <a:rPr lang="cs-CZ" sz="2400" b="1" dirty="0" smtClean="0">
                <a:solidFill>
                  <a:srgbClr val="7E0000"/>
                </a:solidFill>
              </a:rPr>
              <a:t>Rodiče mohou a mají s tebou mluvit </a:t>
            </a:r>
            <a:r>
              <a:rPr lang="cs-CZ" sz="2400" dirty="0" smtClean="0"/>
              <a:t>nejen o používání sociálních sítí, ale obecně o tom, co děláš na internetu. Nastavit jasná pravidla včetně </a:t>
            </a:r>
            <a:r>
              <a:rPr lang="cs-CZ" sz="2400" b="1" dirty="0" smtClean="0">
                <a:solidFill>
                  <a:srgbClr val="7E0000"/>
                </a:solidFill>
              </a:rPr>
              <a:t>limitování času</a:t>
            </a:r>
            <a:r>
              <a:rPr lang="cs-CZ" sz="2400" b="1" dirty="0" smtClean="0"/>
              <a:t>.</a:t>
            </a:r>
            <a:r>
              <a:rPr lang="cs-CZ" sz="3600" dirty="0" smtClean="0"/>
              <a:t> </a:t>
            </a:r>
          </a:p>
          <a:p>
            <a:pPr>
              <a:buNone/>
            </a:pPr>
            <a:endParaRPr lang="cs-CZ" sz="1300" dirty="0" smtClean="0"/>
          </a:p>
          <a:p>
            <a:pPr marL="0" indent="0">
              <a:buNone/>
            </a:pPr>
            <a:r>
              <a:rPr lang="cs-CZ" sz="1300" dirty="0" smtClean="0"/>
              <a:t>projekt E-Bezpečí, </a:t>
            </a:r>
            <a:r>
              <a:rPr lang="cs-CZ" sz="1300" dirty="0" smtClean="0">
                <a:hlinkClick r:id="rId3"/>
              </a:rPr>
              <a:t>https://www.idnes.cz/zpravy/domaci/kybersikana-sikana-mladistvi-instagram-facebook-mobilni-telefony-rodice.A190117_211508_domaci_lesa</a:t>
            </a:r>
            <a:endParaRPr lang="cs-CZ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                      </a:t>
            </a:r>
            <a:r>
              <a:rPr lang="cs-CZ" sz="4000" b="1" dirty="0" err="1" smtClean="0">
                <a:solidFill>
                  <a:srgbClr val="7E0000"/>
                </a:solidFill>
              </a:rPr>
              <a:t>Geolokace</a:t>
            </a:r>
            <a:endParaRPr lang="cs-CZ" sz="4000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6491064" cy="45259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None/>
            </a:pPr>
            <a:endParaRPr lang="cs-CZ" sz="1100" dirty="0" smtClean="0"/>
          </a:p>
          <a:p>
            <a:pPr>
              <a:spcBef>
                <a:spcPts val="1200"/>
              </a:spcBef>
              <a:buNone/>
            </a:pPr>
            <a:r>
              <a:rPr lang="cs-CZ" sz="2400" dirty="0" smtClean="0"/>
              <a:t>Jak chránit svoji identitu:</a:t>
            </a:r>
          </a:p>
          <a:p>
            <a:r>
              <a:rPr lang="cs-CZ" sz="2400" dirty="0" smtClean="0"/>
              <a:t>Přemýšlet, co se sdílí – fotografie a videa prozradí hodně.</a:t>
            </a:r>
          </a:p>
          <a:p>
            <a:r>
              <a:rPr lang="cs-CZ" sz="2400" dirty="0" smtClean="0"/>
              <a:t>Odmítat „hlášení o poloze“.</a:t>
            </a:r>
          </a:p>
          <a:p>
            <a:r>
              <a:rPr lang="cs-CZ" sz="2400" dirty="0" smtClean="0"/>
              <a:t>Nezpřístupňovat GPS aplikacím (nastavit, nesouhlasit).</a:t>
            </a:r>
          </a:p>
          <a:p>
            <a:r>
              <a:rPr lang="cs-CZ" sz="2400" dirty="0" smtClean="0"/>
              <a:t>Facebook v mobilní aplikaci přidává polohu uživatele (mobilu) k jeho příspěvkům a ke statusu – zakázat v nastavení.</a:t>
            </a:r>
          </a:p>
          <a:p>
            <a:r>
              <a:rPr lang="cs-CZ" sz="2400" dirty="0" smtClean="0"/>
              <a:t>Obdobně fotografie u </a:t>
            </a:r>
            <a:r>
              <a:rPr lang="cs-CZ" sz="2400" dirty="0" err="1" smtClean="0"/>
              <a:t>iPhone</a:t>
            </a:r>
            <a:r>
              <a:rPr lang="cs-CZ" sz="24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268760"/>
            <a:ext cx="2414642" cy="4233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619609">
            <a:off x="795755" y="300744"/>
            <a:ext cx="1533675" cy="1226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437</Words>
  <Application>Microsoft Office PowerPoint</Application>
  <PresentationFormat>Předvádění na obrazovce (4:3)</PresentationFormat>
  <Paragraphs>62</Paragraphs>
  <Slides>7</Slides>
  <Notes>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Office</vt:lpstr>
      <vt:lpstr>Digitální identita</vt:lpstr>
      <vt:lpstr>Věk pro přístup do sociálních sítí</vt:lpstr>
      <vt:lpstr>                   Šikana – kyberšikana</vt:lpstr>
      <vt:lpstr>Úskalí digitálního prostoru</vt:lpstr>
      <vt:lpstr>Snímek 5</vt:lpstr>
      <vt:lpstr>Ochrana identity na sociální síti</vt:lpstr>
      <vt:lpstr>                      Geolokace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Nedomová</dc:creator>
  <cp:lastModifiedBy>Já</cp:lastModifiedBy>
  <cp:revision>9</cp:revision>
  <dcterms:created xsi:type="dcterms:W3CDTF">2018-04-25T06:24:25Z</dcterms:created>
  <dcterms:modified xsi:type="dcterms:W3CDTF">2019-09-13T07:58:35Z</dcterms:modified>
</cp:coreProperties>
</file>