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8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0" r:id="rId8"/>
    <p:sldId id="265" r:id="rId9"/>
    <p:sldId id="266" r:id="rId10"/>
    <p:sldId id="267" r:id="rId11"/>
    <p:sldId id="268" r:id="rId12"/>
    <p:sldId id="269" r:id="rId13"/>
    <p:sldId id="271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Styl s motivem 2 – zvýraznění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0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vnoramenný trojúhelník 6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5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096900F5-F96D-4219-B1FE-48CED2EAB3E0}" type="datetimeFigureOut">
              <a:rPr lang="cs-CZ"/>
              <a:pPr>
                <a:defRPr/>
              </a:pPr>
              <a:t>2.6.2010</a:t>
            </a:fld>
            <a:endParaRPr lang="cs-CZ"/>
          </a:p>
        </p:txBody>
      </p:sp>
      <p:sp>
        <p:nvSpPr>
          <p:cNvPr id="6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2CB2BBF-28DD-4E09-A179-EE40B57943C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F1F99-14A8-45F9-8C38-257E9FB28B7F}" type="datetimeFigureOut">
              <a:rPr lang="cs-CZ"/>
              <a:pPr>
                <a:defRPr/>
              </a:pPr>
              <a:t>2.6.2010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4674A-A5ED-4435-B3A0-FD85B6B350B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úhlý trojúhelník 8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ovnoramenný trojúhelník 7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Přímá spojovací čára 10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9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8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3AB48-963E-4386-91A9-0E35C62464B6}" type="datetimeFigureOut">
              <a:rPr lang="cs-CZ"/>
              <a:pPr>
                <a:defRPr/>
              </a:pPr>
              <a:t>2.6.2010</a:t>
            </a:fld>
            <a:endParaRPr lang="cs-CZ"/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9930FD-BF4D-4AD5-89EA-F4BF578F2C3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14D05-59C6-4513-9188-F9691266A92F}" type="datetimeFigureOut">
              <a:rPr lang="cs-CZ"/>
              <a:pPr>
                <a:defRPr/>
              </a:pPr>
              <a:t>2.6.2010</a:t>
            </a:fld>
            <a:endParaRPr lang="cs-CZ"/>
          </a:p>
        </p:txBody>
      </p:sp>
      <p:sp>
        <p:nvSpPr>
          <p:cNvPr id="6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AA9D4-6745-4EE2-AB8E-1EBFB6C992A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766DA-3927-420F-83EC-975D1BACE1E9}" type="datetimeFigureOut">
              <a:rPr lang="cs-CZ"/>
              <a:pPr>
                <a:defRPr/>
              </a:pPr>
              <a:t>2.6.2010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87B4F33-C200-40A3-A0E8-A12DD4405F6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70276-3436-41E1-AC27-4744888454E2}" type="datetimeFigureOut">
              <a:rPr lang="cs-CZ"/>
              <a:pPr>
                <a:defRPr/>
              </a:pPr>
              <a:t>2.6.2010</a:t>
            </a:fld>
            <a:endParaRPr lang="cs-CZ"/>
          </a:p>
        </p:txBody>
      </p:sp>
      <p:sp>
        <p:nvSpPr>
          <p:cNvPr id="4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2045C-520B-48C4-88FB-CA3A3939B12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484F5-7C20-4081-B9BD-B7C46D418701}" type="datetimeFigureOut">
              <a:rPr lang="cs-CZ"/>
              <a:pPr>
                <a:defRPr/>
              </a:pPr>
              <a:t>2.6.2010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D6D3E-95C1-4EA9-B87F-8EB51647414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55EDB177-3C1B-467A-A26C-CBC2D63C3214}" type="datetimeFigureOut">
              <a:rPr lang="cs-CZ"/>
              <a:pPr>
                <a:defRPr/>
              </a:pPr>
              <a:t>2.6.2010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45BE054A-B1DC-44F8-A8F1-10C0063DDBF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cs-CZ" noProof="0" smtClean="0"/>
              <a:t>Klepnutím na ikonu přidáte obrázek.</a:t>
            </a:r>
            <a:endParaRPr lang="en-US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5EA624E9-C787-4AF4-9820-905F44561796}" type="datetimeFigureOut">
              <a:rPr lang="cs-CZ"/>
              <a:pPr>
                <a:defRPr/>
              </a:pPr>
              <a:t>2.6.2010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92E369F0-4504-4004-859F-0ECBEFB9856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763D2-3FFF-4D3A-A505-53F377082B2F}" type="datetimeFigureOut">
              <a:rPr lang="cs-CZ"/>
              <a:pPr>
                <a:defRPr/>
              </a:pPr>
              <a:t>2.6.2010</a:t>
            </a:fld>
            <a:endParaRPr lang="cs-CZ"/>
          </a:p>
        </p:txBody>
      </p:sp>
      <p:sp>
        <p:nvSpPr>
          <p:cNvPr id="5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BE4DC-65D5-4B78-8E00-D0868AE866A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615F8-96D8-4CDE-806B-11615178E4E1}" type="datetimeFigureOut">
              <a:rPr lang="cs-CZ"/>
              <a:pPr>
                <a:defRPr/>
              </a:pPr>
              <a:t>2.6.2010</a:t>
            </a:fld>
            <a:endParaRPr lang="cs-CZ"/>
          </a:p>
        </p:txBody>
      </p:sp>
      <p:sp>
        <p:nvSpPr>
          <p:cNvPr id="5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E8C5F-E9F9-4E16-9582-35E76ACBD7F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úhlý trojúhelník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Přímá spojovací čára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čára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030" name="Zástupný symbol pro text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0D131F0B-2509-4FF8-85B4-8D2B2FC3A00D}" type="datetimeFigureOut">
              <a:rPr lang="cs-CZ"/>
              <a:pPr>
                <a:defRPr/>
              </a:pPr>
              <a:t>2.6.2010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2A4B2256-765C-4DD4-A6F8-798B2B6050B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35" r:id="rId4"/>
    <p:sldLayoutId id="2147484143" r:id="rId5"/>
    <p:sldLayoutId id="2147484136" r:id="rId6"/>
    <p:sldLayoutId id="2147484137" r:id="rId7"/>
    <p:sldLayoutId id="2147484144" r:id="rId8"/>
    <p:sldLayoutId id="2147484145" r:id="rId9"/>
    <p:sldLayoutId id="2147484138" r:id="rId10"/>
    <p:sldLayoutId id="2147484139" r:id="rId11"/>
  </p:sldLayoutIdLst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56F5B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56F5B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56F5B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56F5B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56F5B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56F5B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56F5B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56F5B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56F5B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DF958B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s.wikipedia.org/wiki/Epicentrum" TargetMode="External"/><Relationship Id="rId2" Type="http://schemas.openxmlformats.org/officeDocument/2006/relationships/hyperlink" Target="http://cs.wikipedia.org/wiki/Hypocentru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s.wikipedia.org/w/index.php?title=Mari%C3%A1nskol%C3%A1ze%C5%88sk%C3%BD_zlom&amp;action=edit&amp;redlink=1" TargetMode="External"/><Relationship Id="rId7" Type="http://schemas.openxmlformats.org/officeDocument/2006/relationships/hyperlink" Target="http://cs.wikipedia.org/wiki/Kr%C3%A1lov%C3%A9hradeck%C3%BD_kraj" TargetMode="External"/><Relationship Id="rId2" Type="http://schemas.openxmlformats.org/officeDocument/2006/relationships/hyperlink" Target="http://cs.wikipedia.org/wiki/%C4%8Cesk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s.wikipedia.org/w/index.php?title=Hronovsko-po%C5%99%C3%AD%C4%8Dsk%C3%BD_zlom&amp;action=edit&amp;redlink=1" TargetMode="External"/><Relationship Id="rId5" Type="http://schemas.openxmlformats.org/officeDocument/2006/relationships/hyperlink" Target="http://cs.wikipedia.org/wiki/Karlovarsk%C3%BD_kraj" TargetMode="External"/><Relationship Id="rId4" Type="http://schemas.openxmlformats.org/officeDocument/2006/relationships/hyperlink" Target="http://cs.wikipedia.org/wiki/Kraslice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vUE9lTd-uck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Fanda\Plocha\petra\Haiti-zem&#283;t&#345;esen&#237;.avi" TargetMode="Externa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web.cz/" TargetMode="External"/><Relationship Id="rId2" Type="http://schemas.openxmlformats.org/officeDocument/2006/relationships/hyperlink" Target="http://www.zachranny-kruh.cz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28662" y="214290"/>
            <a:ext cx="8062912" cy="2857520"/>
          </a:xfrm>
        </p:spPr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cs-CZ" sz="60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Zemětřesení </a:t>
            </a:r>
            <a:br>
              <a:rPr lang="cs-CZ" sz="60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en-US" sz="60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&amp;</a:t>
            </a:r>
            <a:r>
              <a:rPr lang="cs-CZ" sz="60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cs-CZ" sz="60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cs-CZ" sz="60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Sopečná činnost </a:t>
            </a:r>
            <a:endParaRPr lang="cs-CZ" sz="60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786578" y="6505588"/>
            <a:ext cx="2071702" cy="352412"/>
          </a:xfrm>
        </p:spPr>
        <p:txBody>
          <a:bodyPr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cs-CZ" dirty="0" smtClean="0">
                <a:solidFill>
                  <a:schemeClr val="bg1"/>
                </a:solidFill>
              </a:rPr>
              <a:t>Petra Čiháková</a:t>
            </a:r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4" name="Obrázek 3" descr="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72958"/>
            <a:ext cx="3132127" cy="3485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0" algn="ctr" eaLnBrk="1" fontAlgn="auto" hangingPunct="1">
              <a:spcAft>
                <a:spcPts val="0"/>
              </a:spcAft>
              <a:defRPr/>
            </a:pPr>
            <a:r>
              <a:rPr lang="cs-CZ" sz="4400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Gill Sans Ultra Bold" pitchFamily="34" charset="-18"/>
              </a:rPr>
              <a:t>ZEMĚTŘESENÍ</a:t>
            </a:r>
            <a:endParaRPr lang="cs-CZ" sz="4400" dirty="0">
              <a:solidFill>
                <a:schemeClr val="accent1">
                  <a:tint val="83000"/>
                  <a:satMod val="150000"/>
                </a:schemeClr>
              </a:solidFill>
              <a:latin typeface="Gill Sans Ultra Bold" pitchFamily="34" charset="-18"/>
            </a:endParaRPr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81000" y="1633538"/>
            <a:ext cx="3886200" cy="501015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cs-CZ" dirty="0" smtClean="0"/>
              <a:t>Obsah : </a:t>
            </a:r>
          </a:p>
          <a:p>
            <a:pPr marL="512064" indent="-45720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dirty="0" smtClean="0"/>
              <a:t>Co je to zemětřesení ? </a:t>
            </a:r>
          </a:p>
          <a:p>
            <a:pPr marL="512064" indent="-45720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dirty="0" smtClean="0"/>
              <a:t>Jak vzniká zemětřesení ?</a:t>
            </a:r>
          </a:p>
          <a:p>
            <a:pPr marL="512064" indent="-45720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dirty="0" smtClean="0"/>
              <a:t>Kde k nim dochází ?</a:t>
            </a:r>
          </a:p>
          <a:p>
            <a:pPr marL="512064" indent="-457200" algn="just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b="1" dirty="0" smtClean="0"/>
              <a:t>Typy zemětřesení</a:t>
            </a:r>
            <a:endParaRPr lang="cs-CZ" dirty="0" smtClean="0"/>
          </a:p>
          <a:p>
            <a:pPr marL="512064" indent="-45720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b="1" dirty="0" smtClean="0"/>
              <a:t>Druhy zemětřesení</a:t>
            </a:r>
          </a:p>
          <a:p>
            <a:pPr marL="1280160" lvl="1" indent="-4572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 smtClean="0"/>
              <a:t>Podle původu</a:t>
            </a:r>
          </a:p>
          <a:p>
            <a:pPr marL="1280160" lvl="1" indent="-4572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 smtClean="0"/>
              <a:t>Podle hloubky</a:t>
            </a:r>
            <a:endParaRPr lang="cs-CZ" dirty="0" smtClean="0"/>
          </a:p>
          <a:p>
            <a:pPr marL="512064" indent="-45720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dirty="0" smtClean="0"/>
              <a:t>Měření : Seizmograf</a:t>
            </a:r>
          </a:p>
          <a:p>
            <a:pPr marL="512064" indent="-45720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dirty="0" smtClean="0"/>
              <a:t>Historie</a:t>
            </a:r>
          </a:p>
          <a:p>
            <a:pPr marL="512064" indent="-45720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dirty="0" smtClean="0"/>
              <a:t>Pohled do Budoucnosti</a:t>
            </a:r>
          </a:p>
          <a:p>
            <a:pPr marL="512064" indent="-45720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dirty="0" smtClean="0"/>
              <a:t>zajímavosti </a:t>
            </a:r>
            <a:endParaRPr lang="cs-CZ" dirty="0"/>
          </a:p>
        </p:txBody>
      </p:sp>
      <p:pic>
        <p:nvPicPr>
          <p:cNvPr id="7" name="Obrázek 6" descr="earthquake-im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1857364"/>
            <a:ext cx="3611025" cy="476422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cs-CZ" sz="4800" dirty="0" smtClean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 je zemětřesení ?</a:t>
            </a:r>
            <a:endParaRPr lang="cs-CZ" sz="4800" dirty="0"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2" name="Zástupný symbol pro obsah 4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cs-CZ" b="1" smtClean="0"/>
              <a:t>Zemětřesení je náhlý pohyb zemské kůry vyvolaný uvolněním napětí – např. z neustálých pohybů zemských desek – podél zlomů. </a:t>
            </a:r>
            <a:r>
              <a:rPr lang="cs-CZ" smtClean="0"/>
              <a:t>Větší zemětřesení se proto obvykle vyskytují v těch oblastech světa, kterými významné zlomy procházejí. </a:t>
            </a:r>
          </a:p>
        </p:txBody>
      </p:sp>
      <p:pic>
        <p:nvPicPr>
          <p:cNvPr id="6" name="Obrázek 5" descr="earthquak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675212"/>
            <a:ext cx="5429256" cy="2182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7158" y="-214338"/>
            <a:ext cx="8229600" cy="1399032"/>
          </a:xfrm>
        </p:spPr>
        <p:txBody>
          <a:bodyPr/>
          <a:lstStyle/>
          <a:p>
            <a:pPr marL="484632" indent="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Tektonické desky</a:t>
            </a: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4" name="Zástupný symbol pro obsah 14" descr="CCF30052010_00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1214422"/>
            <a:ext cx="7881512" cy="4846785"/>
          </a:xfrm>
          <a:ln w="2286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0" y="6381750"/>
            <a:ext cx="9144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cs-CZ" b="1">
                <a:latin typeface="Calibri" pitchFamily="34" charset="0"/>
                <a:ea typeface="Calibri" pitchFamily="34" charset="0"/>
                <a:cs typeface="Times New Roman" pitchFamily="18" charset="0"/>
              </a:rPr>
              <a:t>Čáry na mapě vyznačují zlomy desek, na nichž vzniká většina zemětřesení a sopečná činnost. </a:t>
            </a:r>
            <a:endParaRPr lang="cs-CZ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Praskání zlomů</a:t>
            </a: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57200" y="1882775"/>
            <a:ext cx="3971925" cy="4572000"/>
          </a:xfrm>
        </p:spPr>
        <p:txBody>
          <a:bodyPr>
            <a:normAutofit lnSpcReduction="10000"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cs-CZ" dirty="0" smtClean="0"/>
              <a:t>Desky tvořící zemskou kůru jsou při svém pohybu a vzájemných kolizích vystaveny tak obrovskému tlaku, že někdy dochází až k jejich prasknutí, čímž vzniká zlom.</a:t>
            </a:r>
            <a:endParaRPr lang="cs-CZ" dirty="0"/>
          </a:p>
        </p:txBody>
      </p:sp>
      <p:pic>
        <p:nvPicPr>
          <p:cNvPr id="17411" name="Obrázek 5" descr="San_Andreas_Fault_Aerial_View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5" y="1285875"/>
            <a:ext cx="3443288" cy="503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ovéPole 7"/>
          <p:cNvSpPr txBox="1">
            <a:spLocks noChangeArrowheads="1"/>
          </p:cNvSpPr>
          <p:nvPr/>
        </p:nvSpPr>
        <p:spPr bwMode="auto">
          <a:xfrm>
            <a:off x="5643563" y="6357938"/>
            <a:ext cx="2786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>
                <a:latin typeface="Century Gothic" pitchFamily="34" charset="0"/>
              </a:rPr>
              <a:t> </a:t>
            </a:r>
            <a:r>
              <a:rPr lang="cs-CZ" sz="2400">
                <a:latin typeface="Century Gothic" pitchFamily="34" charset="0"/>
              </a:rPr>
              <a:t>Sand Andreas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Jak vzniká zemětřesení ? </a:t>
            </a: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625" y="1500188"/>
            <a:ext cx="8229600" cy="4572000"/>
          </a:xfrm>
        </p:spPr>
        <p:txBody>
          <a:bodyPr>
            <a:normAutofit fontScale="85000" lnSpcReduction="20000"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cs-CZ" dirty="0" smtClean="0"/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cs-CZ" sz="3300" dirty="0" smtClean="0"/>
              <a:t>desky se pomalu pohybují a drhnou o sebe, přičemž stlačují a roztahují horninu, způsobují tedy ohromný nárůst tlaku. Pokud je tlak opravdu silný,podzemní hornina praskne a posune se. Toto náhle uvolnění tlaků vytváří nárazovou vlnu, která způsobuje zemětřesení, 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cs-CZ" dirty="0" smtClean="0"/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cs-CZ" dirty="0" smtClean="0"/>
              <a:t>Místo vzniku zemětřesení -</a:t>
            </a:r>
            <a:r>
              <a:rPr lang="en-US" dirty="0" smtClean="0"/>
              <a:t>&gt;</a:t>
            </a:r>
            <a:r>
              <a:rPr lang="cs-CZ" dirty="0" smtClean="0"/>
              <a:t> </a:t>
            </a:r>
            <a:r>
              <a:rPr lang="cs-CZ" dirty="0" smtClean="0">
                <a:hlinkClick r:id="rId2" action="ppaction://hlinkfile" tooltip="Hypocentrum"/>
              </a:rPr>
              <a:t>hypocentrum</a:t>
            </a:r>
            <a:r>
              <a:rPr lang="cs-CZ" dirty="0" smtClean="0"/>
              <a:t>, 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cs-CZ" dirty="0" smtClean="0"/>
              <a:t>jeho kolmý průmět na zemském povrchu -</a:t>
            </a:r>
            <a:r>
              <a:rPr lang="en-US" dirty="0" smtClean="0"/>
              <a:t>&gt; </a:t>
            </a:r>
            <a:r>
              <a:rPr lang="cs-CZ" dirty="0" smtClean="0">
                <a:hlinkClick r:id="rId3" action="ppaction://hlinkfile" tooltip="Epicentrum"/>
              </a:rPr>
              <a:t>epicentrum</a:t>
            </a:r>
            <a:r>
              <a:rPr lang="cs-CZ" dirty="0" smtClean="0"/>
              <a:t>.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cs-CZ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Typy zemětřesení</a:t>
            </a:r>
            <a:r>
              <a:rPr lang="cs-CZ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cs-CZ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5286375"/>
          </a:xfrm>
        </p:spPr>
        <p:txBody>
          <a:bodyPr>
            <a:normAutofit lnSpcReduction="10000"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cs-CZ" b="1" dirty="0" smtClean="0"/>
              <a:t>slabá zemětřesení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– člověk je vůbec nepocítí a nebo se projeví na nestabilních předmětech v domácnosti (sklenky, lustr) 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cs-CZ" b="1" dirty="0" smtClean="0"/>
              <a:t>silnější zemětřesení</a:t>
            </a:r>
            <a:r>
              <a:rPr lang="cs-CZ" dirty="0" smtClean="0"/>
              <a:t> </a:t>
            </a:r>
            <a:br>
              <a:rPr lang="cs-CZ" dirty="0" smtClean="0"/>
            </a:br>
            <a:r>
              <a:rPr lang="cs-CZ" dirty="0" smtClean="0"/>
              <a:t>- jsou vázána většinou na aktivní tektonické oblasti a jejich výskyt je méně častý, ale celosvětově není výjimečný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cs-CZ" b="1" dirty="0" smtClean="0"/>
              <a:t>podmořská zemětřesení </a:t>
            </a:r>
            <a:br>
              <a:rPr lang="cs-CZ" b="1" dirty="0" smtClean="0"/>
            </a:br>
            <a:r>
              <a:rPr lang="cs-CZ" dirty="0" smtClean="0"/>
              <a:t>- mohou vyvolat také velmi ničivé vlny tsunami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cs-CZ" dirty="0" smtClean="0"/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cs-CZ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Druhy zemětřesení:</a:t>
            </a: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0482" name="Zástupný symbol pro obsah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cs-CZ" b="1" smtClean="0"/>
              <a:t>Řítivá - </a:t>
            </a:r>
            <a:r>
              <a:rPr lang="cs-CZ" smtClean="0"/>
              <a:t>3 %</a:t>
            </a:r>
            <a:endParaRPr lang="cs-CZ" b="1" smtClean="0"/>
          </a:p>
          <a:p>
            <a:pPr eaLnBrk="1" hangingPunct="1"/>
            <a:endParaRPr lang="cs-CZ" b="1" smtClean="0"/>
          </a:p>
          <a:p>
            <a:pPr eaLnBrk="1" hangingPunct="1"/>
            <a:r>
              <a:rPr lang="cs-CZ" b="1" smtClean="0"/>
              <a:t>Sopečná</a:t>
            </a:r>
            <a:r>
              <a:rPr lang="cs-CZ" smtClean="0"/>
              <a:t> (vulkanická) - 7 %</a:t>
            </a:r>
          </a:p>
          <a:p>
            <a:pPr eaLnBrk="1" hangingPunct="1"/>
            <a:endParaRPr lang="cs-CZ" b="1" smtClean="0"/>
          </a:p>
          <a:p>
            <a:pPr eaLnBrk="1" hangingPunct="1"/>
            <a:r>
              <a:rPr lang="cs-CZ" b="1" smtClean="0"/>
              <a:t>Tektonická </a:t>
            </a:r>
            <a:r>
              <a:rPr lang="cs-CZ" smtClean="0"/>
              <a:t>(dislokační) - nejčastější a nejzhoubnější.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Měření : Seizmograf</a:t>
            </a: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1506" name="Zástupný symbol pro obsah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cs-CZ" smtClean="0"/>
              <a:t>Zaznamenávají  seizmické vlny a podávají údaje o síle a trvání zemětřesení.</a:t>
            </a:r>
          </a:p>
        </p:txBody>
      </p:sp>
      <p:pic>
        <p:nvPicPr>
          <p:cNvPr id="4" name="Obrázek 3" descr="458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4000504"/>
            <a:ext cx="3810000" cy="26289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Obrázek 4" descr="405527_seizmograf-graf-zemetrasenie-magnituda-crop-crop-crop-crop-crop-cro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3000372"/>
            <a:ext cx="4507159" cy="2647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cs-CZ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Nejsilnější zemětřesení od roku 1900</a:t>
            </a: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</p:nvPr>
        </p:nvGraphicFramePr>
        <p:xfrm>
          <a:off x="457200" y="1785925"/>
          <a:ext cx="8186766" cy="4050040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4972056"/>
                <a:gridCol w="2143140"/>
                <a:gridCol w="1071570"/>
              </a:tblGrid>
              <a:tr h="380525">
                <a:tc>
                  <a:txBody>
                    <a:bodyPr/>
                    <a:lstStyle/>
                    <a:p>
                      <a:r>
                        <a:rPr lang="cs-CZ" dirty="0" smtClean="0"/>
                        <a:t>Postižená oblast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Stupeň Richterovy škály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Rok</a:t>
                      </a:r>
                      <a:endParaRPr lang="cs-CZ" dirty="0"/>
                    </a:p>
                  </a:txBody>
                  <a:tcPr/>
                </a:tc>
              </a:tr>
              <a:tr h="380525">
                <a:tc>
                  <a:txBody>
                    <a:bodyPr/>
                    <a:lstStyle/>
                    <a:p>
                      <a:r>
                        <a:rPr lang="cs-CZ" b="1" u="none" dirty="0" err="1" smtClean="0">
                          <a:solidFill>
                            <a:schemeClr val="bg1"/>
                          </a:solidFill>
                        </a:rPr>
                        <a:t>Sumutra</a:t>
                      </a:r>
                      <a:r>
                        <a:rPr lang="cs-CZ" b="1" u="none" dirty="0" smtClean="0">
                          <a:solidFill>
                            <a:schemeClr val="bg1"/>
                          </a:solidFill>
                        </a:rPr>
                        <a:t>,</a:t>
                      </a:r>
                      <a:r>
                        <a:rPr lang="cs-CZ" b="1" u="none" baseline="0" dirty="0" smtClean="0">
                          <a:solidFill>
                            <a:schemeClr val="bg1"/>
                          </a:solidFill>
                        </a:rPr>
                        <a:t> Indonésie</a:t>
                      </a:r>
                      <a:endParaRPr lang="cs-CZ" b="1" u="non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9,1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2004</a:t>
                      </a:r>
                      <a:endParaRPr lang="cs-CZ" dirty="0"/>
                    </a:p>
                  </a:txBody>
                  <a:tcPr/>
                </a:tc>
              </a:tr>
              <a:tr h="380525">
                <a:tc>
                  <a:txBody>
                    <a:bodyPr/>
                    <a:lstStyle/>
                    <a:p>
                      <a:r>
                        <a:rPr lang="cs-CZ" b="1" dirty="0" err="1" smtClean="0">
                          <a:solidFill>
                            <a:schemeClr val="bg1"/>
                          </a:solidFill>
                        </a:rPr>
                        <a:t>Ťan</a:t>
                      </a:r>
                      <a:r>
                        <a:rPr lang="cs-CZ" b="1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r>
                        <a:rPr lang="cs-CZ" b="1" dirty="0" err="1" smtClean="0">
                          <a:solidFill>
                            <a:schemeClr val="bg1"/>
                          </a:solidFill>
                        </a:rPr>
                        <a:t>šan</a:t>
                      </a:r>
                      <a:r>
                        <a:rPr lang="cs-CZ" b="1" dirty="0" smtClean="0">
                          <a:solidFill>
                            <a:schemeClr val="bg1"/>
                          </a:solidFill>
                        </a:rPr>
                        <a:t>, Čína</a:t>
                      </a:r>
                      <a:endParaRPr lang="cs-CZ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8,2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1976</a:t>
                      </a:r>
                      <a:endParaRPr lang="cs-CZ" dirty="0"/>
                    </a:p>
                  </a:txBody>
                  <a:tcPr/>
                </a:tc>
              </a:tr>
              <a:tr h="380525">
                <a:tc>
                  <a:txBody>
                    <a:bodyPr/>
                    <a:lstStyle/>
                    <a:p>
                      <a:r>
                        <a:rPr lang="cs-CZ" b="1" dirty="0" err="1" smtClean="0">
                          <a:solidFill>
                            <a:schemeClr val="bg1"/>
                          </a:solidFill>
                        </a:rPr>
                        <a:t>Čching</a:t>
                      </a:r>
                      <a:r>
                        <a:rPr lang="cs-CZ" b="1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r>
                        <a:rPr lang="cs-CZ" b="1" dirty="0" err="1" smtClean="0">
                          <a:solidFill>
                            <a:schemeClr val="bg1"/>
                          </a:solidFill>
                        </a:rPr>
                        <a:t>chaj</a:t>
                      </a:r>
                      <a:r>
                        <a:rPr lang="cs-CZ" b="1" dirty="0" smtClean="0">
                          <a:solidFill>
                            <a:schemeClr val="bg1"/>
                          </a:solidFill>
                        </a:rPr>
                        <a:t>, Čína</a:t>
                      </a:r>
                      <a:endParaRPr lang="cs-CZ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7,9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1927</a:t>
                      </a:r>
                      <a:endParaRPr lang="cs-CZ" dirty="0"/>
                    </a:p>
                  </a:txBody>
                  <a:tcPr/>
                </a:tc>
              </a:tr>
              <a:tr h="290048">
                <a:tc>
                  <a:txBody>
                    <a:bodyPr/>
                    <a:lstStyle/>
                    <a:p>
                      <a:r>
                        <a:rPr lang="cs-CZ" b="1" dirty="0" err="1" smtClean="0">
                          <a:solidFill>
                            <a:schemeClr val="bg1"/>
                          </a:solidFill>
                        </a:rPr>
                        <a:t>Kan</a:t>
                      </a:r>
                      <a:r>
                        <a:rPr lang="cs-CZ" b="1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r>
                        <a:rPr lang="cs-CZ" b="1" dirty="0" err="1" smtClean="0">
                          <a:solidFill>
                            <a:schemeClr val="bg1"/>
                          </a:solidFill>
                        </a:rPr>
                        <a:t>su</a:t>
                      </a:r>
                      <a:r>
                        <a:rPr lang="cs-CZ" b="1" dirty="0" smtClean="0">
                          <a:solidFill>
                            <a:schemeClr val="bg1"/>
                          </a:solidFill>
                        </a:rPr>
                        <a:t>, Čína</a:t>
                      </a:r>
                      <a:r>
                        <a:rPr lang="cs-CZ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cs-CZ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8,6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1920</a:t>
                      </a:r>
                      <a:endParaRPr lang="cs-CZ" dirty="0"/>
                    </a:p>
                  </a:txBody>
                  <a:tcPr/>
                </a:tc>
              </a:tr>
              <a:tr h="380525">
                <a:tc>
                  <a:txBody>
                    <a:bodyPr/>
                    <a:lstStyle/>
                    <a:p>
                      <a:r>
                        <a:rPr lang="cs-CZ" b="1" dirty="0" err="1" smtClean="0">
                          <a:solidFill>
                            <a:schemeClr val="bg1"/>
                          </a:solidFill>
                        </a:rPr>
                        <a:t>Kanto</a:t>
                      </a:r>
                      <a:r>
                        <a:rPr lang="cs-CZ" b="1" dirty="0" smtClean="0">
                          <a:solidFill>
                            <a:schemeClr val="bg1"/>
                          </a:solidFill>
                        </a:rPr>
                        <a:t>,</a:t>
                      </a:r>
                      <a:r>
                        <a:rPr lang="cs-CZ" b="1" baseline="0" dirty="0" smtClean="0">
                          <a:solidFill>
                            <a:schemeClr val="bg1"/>
                          </a:solidFill>
                        </a:rPr>
                        <a:t> Japonsko</a:t>
                      </a:r>
                      <a:endParaRPr lang="cs-CZ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8,3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1923</a:t>
                      </a:r>
                      <a:endParaRPr lang="cs-CZ" dirty="0"/>
                    </a:p>
                  </a:txBody>
                  <a:tcPr/>
                </a:tc>
              </a:tr>
              <a:tr h="380525">
                <a:tc>
                  <a:txBody>
                    <a:bodyPr/>
                    <a:lstStyle/>
                    <a:p>
                      <a:r>
                        <a:rPr lang="cs-CZ" b="1" dirty="0" smtClean="0">
                          <a:solidFill>
                            <a:schemeClr val="bg1"/>
                          </a:solidFill>
                        </a:rPr>
                        <a:t>Haiti</a:t>
                      </a:r>
                      <a:endParaRPr lang="cs-CZ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7,1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2010</a:t>
                      </a:r>
                      <a:endParaRPr lang="cs-CZ" dirty="0"/>
                    </a:p>
                  </a:txBody>
                  <a:tcPr/>
                </a:tc>
              </a:tr>
              <a:tr h="380525">
                <a:tc>
                  <a:txBody>
                    <a:bodyPr/>
                    <a:lstStyle/>
                    <a:p>
                      <a:r>
                        <a:rPr lang="cs-CZ" b="1" dirty="0" smtClean="0">
                          <a:solidFill>
                            <a:schemeClr val="bg1"/>
                          </a:solidFill>
                        </a:rPr>
                        <a:t>Ašchabad, Turkmenistán</a:t>
                      </a:r>
                      <a:endParaRPr lang="cs-CZ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7,3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1948</a:t>
                      </a:r>
                      <a:endParaRPr lang="cs-CZ" dirty="0"/>
                    </a:p>
                  </a:txBody>
                  <a:tcPr/>
                </a:tc>
              </a:tr>
              <a:tr h="380525">
                <a:tc>
                  <a:txBody>
                    <a:bodyPr/>
                    <a:lstStyle/>
                    <a:p>
                      <a:r>
                        <a:rPr lang="cs-CZ" b="1" dirty="0" err="1" smtClean="0">
                          <a:solidFill>
                            <a:schemeClr val="bg1"/>
                          </a:solidFill>
                        </a:rPr>
                        <a:t>Messina</a:t>
                      </a:r>
                      <a:r>
                        <a:rPr lang="cs-CZ" b="1" dirty="0" smtClean="0">
                          <a:solidFill>
                            <a:schemeClr val="bg1"/>
                          </a:solidFill>
                        </a:rPr>
                        <a:t>, Itálie</a:t>
                      </a:r>
                      <a:endParaRPr lang="cs-CZ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7,5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1908</a:t>
                      </a:r>
                      <a:endParaRPr lang="cs-CZ" dirty="0"/>
                    </a:p>
                  </a:txBody>
                  <a:tcPr/>
                </a:tc>
              </a:tr>
              <a:tr h="380525">
                <a:tc>
                  <a:txBody>
                    <a:bodyPr/>
                    <a:lstStyle/>
                    <a:p>
                      <a:r>
                        <a:rPr lang="cs-CZ" b="1" dirty="0" smtClean="0">
                          <a:solidFill>
                            <a:schemeClr val="bg1"/>
                          </a:solidFill>
                        </a:rPr>
                        <a:t>Peru</a:t>
                      </a:r>
                      <a:endParaRPr lang="cs-CZ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7,7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1970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cs-CZ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Zemětřesení v Česku</a:t>
            </a: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3554" name="Zástupný symbol pro obsah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cs-CZ" smtClean="0"/>
              <a:t>V </a:t>
            </a:r>
            <a:r>
              <a:rPr lang="cs-CZ" smtClean="0">
                <a:hlinkClick r:id="rId2" action="ppaction://hlinkfile" tooltip="Česko"/>
              </a:rPr>
              <a:t>Česku</a:t>
            </a:r>
            <a:r>
              <a:rPr lang="cs-CZ" smtClean="0"/>
              <a:t> bývají citelná zemětřesení zaznamenána několikrát do roka, ale otřesy bývají jen slabé, obvykle do 4. stupně Richterovy škály. Nejaktivnějšími oblastmi jsou </a:t>
            </a:r>
            <a:r>
              <a:rPr lang="cs-CZ" smtClean="0">
                <a:hlinkClick r:id="rId3" action="ppaction://hlinkfile" tooltip="Mariánskolázeňský zlom (stránka neexistuje)"/>
              </a:rPr>
              <a:t>Mariánskolázeňský zlom</a:t>
            </a:r>
            <a:r>
              <a:rPr lang="cs-CZ" smtClean="0"/>
              <a:t>, zejména </a:t>
            </a:r>
            <a:r>
              <a:rPr lang="cs-CZ" smtClean="0">
                <a:hlinkClick r:id="rId4" action="ppaction://hlinkfile" tooltip="Kraslice"/>
              </a:rPr>
              <a:t>Kraslicko</a:t>
            </a:r>
            <a:r>
              <a:rPr lang="cs-CZ" smtClean="0"/>
              <a:t> v </a:t>
            </a:r>
            <a:r>
              <a:rPr lang="cs-CZ" smtClean="0">
                <a:hlinkClick r:id="rId5" action="ppaction://hlinkfile" tooltip="Karlovarský kraj"/>
              </a:rPr>
              <a:t>Karlovarském kraji</a:t>
            </a:r>
            <a:r>
              <a:rPr lang="cs-CZ" smtClean="0"/>
              <a:t> a </a:t>
            </a:r>
            <a:r>
              <a:rPr lang="cs-CZ" smtClean="0">
                <a:hlinkClick r:id="rId6" action="ppaction://hlinkfile" tooltip="Hronovsko-poříčský zlom (stránka neexistuje)"/>
              </a:rPr>
              <a:t>Hronovsko-poříčský zlom</a:t>
            </a:r>
            <a:r>
              <a:rPr lang="cs-CZ" smtClean="0"/>
              <a:t> v </a:t>
            </a:r>
            <a:r>
              <a:rPr lang="cs-CZ" smtClean="0">
                <a:hlinkClick r:id="rId7" action="ppaction://hlinkfile" tooltip="Královéhradecký kraj"/>
              </a:rPr>
              <a:t>kraji Královéhradeckém</a:t>
            </a:r>
            <a:r>
              <a:rPr lang="cs-CZ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</p:spPr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4578" name="Zástupný symbol pro obsah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cs-CZ" smtClean="0"/>
              <a:t>Otřesy většinou přichází náhle, často bez jediného varování, a za několik desítek sekund za sebou zanechávají obrovské neštěstí. </a:t>
            </a:r>
          </a:p>
        </p:txBody>
      </p:sp>
      <p:pic>
        <p:nvPicPr>
          <p:cNvPr id="5" name="Obrázek 4" descr="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3786190"/>
            <a:ext cx="4143404" cy="2770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ázek 5" descr="782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8" y="3429000"/>
            <a:ext cx="2045842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Zajímavosti</a:t>
            </a: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5602" name="Zástupný symbol pro obsah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cs-CZ" smtClean="0"/>
              <a:t>Na celém světě zemřelo v důsledku zemětřesní 1,5 milionu lidí .</a:t>
            </a:r>
          </a:p>
          <a:p>
            <a:pPr eaLnBrk="1" hangingPunct="1"/>
            <a:r>
              <a:rPr lang="cs-CZ" smtClean="0"/>
              <a:t>Nejdelší zaznamenané zemětřesení trvalo 4 minuty na Aljašce (1964).</a:t>
            </a:r>
          </a:p>
          <a:p>
            <a:pPr eaLnBrk="1" hangingPunct="1"/>
            <a:r>
              <a:rPr lang="cs-CZ" smtClean="0"/>
              <a:t>Mnoha trestanců se během zemětřesení podařilo uniknout z vězení.</a:t>
            </a:r>
          </a:p>
          <a:p>
            <a:pPr eaLnBrk="1" hangingPunct="1"/>
            <a:r>
              <a:rPr lang="cs-CZ" smtClean="0"/>
              <a:t>Zemětřesení nám přinášejí také poznatky o našich předcích.</a:t>
            </a:r>
          </a:p>
          <a:p>
            <a:pPr eaLnBrk="1" hangingPunct="1"/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hlinkClick r:id="rId3"/>
          </p:cNvPr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399032"/>
          </a:xfrm>
        </p:spPr>
        <p:txBody>
          <a:bodyPr/>
          <a:lstStyle/>
          <a:p>
            <a:pPr marL="484632" indent="0" algn="ctr"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HAITI</a:t>
            </a: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5" name="Haiti-zemětřesení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339975" y="1628775"/>
            <a:ext cx="4143375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0" y="6491288"/>
            <a:ext cx="5105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/>
              <a:t>http://www.youtube.com/watch?v=YpIqw6DyNko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>
                <p:cTn id="7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0"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Gill Sans Ultra Bold" pitchFamily="34" charset="-18"/>
              </a:rPr>
              <a:t>Sopečná činnost</a:t>
            </a: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  <a:latin typeface="Gill Sans Ultra Bold" pitchFamily="34" charset="-1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381000" y="1285875"/>
            <a:ext cx="4833938" cy="542925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cs-CZ" dirty="0" smtClean="0"/>
              <a:t>Obsah:</a:t>
            </a:r>
          </a:p>
          <a:p>
            <a:pPr marL="512064" indent="-45720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dirty="0" smtClean="0"/>
              <a:t>Co je sopka?</a:t>
            </a:r>
          </a:p>
          <a:p>
            <a:pPr marL="512064" indent="-45720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dirty="0" smtClean="0"/>
              <a:t>Výskyt</a:t>
            </a:r>
          </a:p>
          <a:p>
            <a:pPr marL="512064" indent="-45720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dirty="0" smtClean="0"/>
              <a:t>Vznik sopek </a:t>
            </a:r>
          </a:p>
          <a:p>
            <a:pPr marL="512064" indent="-45720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dirty="0" smtClean="0"/>
              <a:t>Druhy sopek a sopečných erubcí</a:t>
            </a:r>
          </a:p>
          <a:p>
            <a:pPr marL="1280160" lvl="1" indent="-4572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druhy sopek</a:t>
            </a:r>
          </a:p>
          <a:p>
            <a:pPr marL="1280160" lvl="1" indent="-4572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druhy sopečných erubcí</a:t>
            </a:r>
            <a:br>
              <a:rPr lang="cs-CZ" dirty="0" smtClean="0"/>
            </a:br>
            <a:endParaRPr lang="cs-CZ" dirty="0" smtClean="0"/>
          </a:p>
          <a:p>
            <a:pPr marL="512064" indent="-45720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dirty="0" smtClean="0"/>
              <a:t>Sopky uprostřed desek</a:t>
            </a:r>
          </a:p>
          <a:p>
            <a:pPr marL="512064" indent="-45720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dirty="0" smtClean="0"/>
              <a:t>Sopky pod mořskou hladinou</a:t>
            </a:r>
          </a:p>
          <a:p>
            <a:pPr marL="512064" indent="-45720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dirty="0" smtClean="0"/>
              <a:t>Oblaka popela</a:t>
            </a:r>
          </a:p>
          <a:p>
            <a:pPr marL="512064" indent="-45720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dirty="0" smtClean="0"/>
              <a:t>Historie sopek</a:t>
            </a:r>
          </a:p>
          <a:p>
            <a:pPr marL="512064" indent="-45720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dirty="0" smtClean="0"/>
              <a:t>Zajímavosti</a:t>
            </a:r>
          </a:p>
        </p:txBody>
      </p:sp>
      <p:pic>
        <p:nvPicPr>
          <p:cNvPr id="27651" name="Picture 4" descr="sopky-2_89235251927E+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789363"/>
            <a:ext cx="4140200" cy="280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Co je sopka?</a:t>
            </a:r>
            <a:br>
              <a:rPr lang="cs-CZ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8674" name="Zástupný symbol pro obsah 2"/>
          <p:cNvSpPr>
            <a:spLocks noGrp="1"/>
          </p:cNvSpPr>
          <p:nvPr>
            <p:ph idx="1"/>
          </p:nvPr>
        </p:nvSpPr>
        <p:spPr>
          <a:xfrm>
            <a:off x="468313" y="1196975"/>
            <a:ext cx="8229600" cy="4572000"/>
          </a:xfrm>
        </p:spPr>
        <p:txBody>
          <a:bodyPr/>
          <a:lstStyle/>
          <a:p>
            <a:pPr eaLnBrk="1" hangingPunct="1"/>
            <a:r>
              <a:rPr lang="cs-CZ" smtClean="0"/>
              <a:t>Sopka je hora vulkanického původu,na vrcholu tvořena kráterem,který vytvořilo magma razící si cestu k povrchu -</a:t>
            </a:r>
            <a:r>
              <a:rPr lang="en-US" smtClean="0"/>
              <a:t>&gt;       </a:t>
            </a:r>
            <a:r>
              <a:rPr lang="cs-CZ" smtClean="0"/>
              <a:t>tak magma vytvoří jícen sopky.</a:t>
            </a:r>
            <a:br>
              <a:rPr lang="cs-CZ" smtClean="0"/>
            </a:br>
            <a:endParaRPr lang="cs-CZ" smtClean="0"/>
          </a:p>
        </p:txBody>
      </p:sp>
      <p:pic>
        <p:nvPicPr>
          <p:cNvPr id="28675" name="Picture 4" descr="profil_sopky"/>
          <p:cNvPicPr>
            <a:picLocks noChangeAspect="1" noChangeArrowheads="1"/>
          </p:cNvPicPr>
          <p:nvPr/>
        </p:nvPicPr>
        <p:blipFill>
          <a:blip r:embed="rId2"/>
          <a:srcRect t="-508" b="6493"/>
          <a:stretch>
            <a:fillRect/>
          </a:stretch>
        </p:blipFill>
        <p:spPr bwMode="auto">
          <a:xfrm>
            <a:off x="1403350" y="3284538"/>
            <a:ext cx="6143625" cy="337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Výskyt</a:t>
            </a: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 lnSpcReduction="10000"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cs-CZ" dirty="0" smtClean="0"/>
              <a:t>Sopky se vyskytují podél zlomů desek,a také kde se jedna oceánská deska podsouvá pod pevninskou a jedna oceánská deska pod druhou oceánskou.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cs-CZ" dirty="0" smtClean="0"/>
              <a:t>Nejvíce jich najdeme v Japonsku a Indonésii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cs-CZ" dirty="0" smtClean="0"/>
              <a:t>Sopky můžeme </a:t>
            </a:r>
            <a:r>
              <a:rPr lang="cs-CZ" dirty="0" err="1" smtClean="0"/>
              <a:t>nalést</a:t>
            </a:r>
            <a:r>
              <a:rPr lang="cs-CZ" dirty="0" smtClean="0"/>
              <a:t> i v Evropě,a to na Islandu a v Itálii.</a:t>
            </a:r>
            <a:br>
              <a:rPr lang="cs-CZ" dirty="0" smtClean="0"/>
            </a:br>
            <a:endParaRPr lang="cs-CZ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Vznik sopek</a:t>
            </a: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0722" name="Zástupný symbol pro obsah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cs-CZ" smtClean="0"/>
              <a:t>Když se v zemi objeví velká puklina může vzniknout vulkán =&gt; činná sopka.Na povrch viteče magma v podbě lávy,která postupem česu utuhne,za několik století se může v tom samém místě nahromadit magma a zase vytéct na povrch. </a:t>
            </a:r>
            <a:br>
              <a:rPr lang="cs-CZ" smtClean="0"/>
            </a:br>
            <a:endParaRPr lang="cs-CZ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1399032"/>
          </a:xfrm>
        </p:spPr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Druhy sopek a </a:t>
            </a:r>
            <a:br>
              <a:rPr lang="cs-CZ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cs-CZ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sopečných erubcí</a:t>
            </a: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u="sng" dirty="0" smtClean="0"/>
              <a:t>Druhy sopek:</a:t>
            </a:r>
          </a:p>
          <a:p>
            <a:pPr marL="578358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cs-CZ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vulkány:</a:t>
            </a:r>
            <a:r>
              <a:rPr lang="cs-CZ" dirty="0" smtClean="0"/>
              <a:t> jsou aktivní sopky explodující pravidelně nebo alespoň jednou za 10000let. </a:t>
            </a:r>
          </a:p>
          <a:p>
            <a:pPr marL="578358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cs-CZ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spící sopky:</a:t>
            </a:r>
            <a:r>
              <a:rPr lang="cs-CZ" dirty="0" smtClean="0"/>
              <a:t> za posledních 10000let nevybuchly.</a:t>
            </a:r>
          </a:p>
          <a:p>
            <a:pPr marL="578358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cs-CZ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vyhaslé sopky:</a:t>
            </a:r>
            <a:r>
              <a:rPr lang="cs-CZ" dirty="0" smtClean="0"/>
              <a:t> neprojevily aktivitu ani za 25000let.Ale i ty se mohou navrátit mezi vulkány. </a:t>
            </a:r>
            <a:endParaRPr lang="cs-CZ" u="sng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 bwMode="auto">
          <a:xfrm>
            <a:off x="457200" y="268288"/>
            <a:ext cx="8229600" cy="1398587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indent="0" eaLnBrk="1" hangingPunct="1"/>
            <a:r>
              <a:rPr lang="cs-CZ" sz="3800" u="sng" smtClean="0">
                <a:ln>
                  <a:noFill/>
                </a:ln>
                <a:effectLst/>
              </a:rPr>
              <a:t>Druhy sopečných erubcí:</a:t>
            </a:r>
            <a:br>
              <a:rPr lang="cs-CZ" sz="3800" u="sng" smtClean="0">
                <a:ln>
                  <a:noFill/>
                </a:ln>
                <a:effectLst/>
              </a:rPr>
            </a:br>
            <a:endParaRPr lang="cs-CZ" sz="3800" u="sng" smtClean="0">
              <a:ln>
                <a:noFill/>
              </a:ln>
              <a:effectLst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Century Gothic" pitchFamily="34" charset="0"/>
              <a:buAutoNum type="arabicPeriod"/>
            </a:pPr>
            <a:r>
              <a:rPr lang="cs-CZ" sz="2600" smtClean="0"/>
              <a:t>erupce Havajského typu: teče pomalu a dá se jí uniknout</a:t>
            </a:r>
          </a:p>
          <a:p>
            <a:pPr eaLnBrk="1" hangingPunct="1">
              <a:lnSpc>
                <a:spcPct val="80000"/>
              </a:lnSpc>
              <a:buFont typeface="Century Gothic" pitchFamily="34" charset="0"/>
              <a:buAutoNum type="arabicPeriod"/>
            </a:pPr>
            <a:r>
              <a:rPr lang="cs-CZ" sz="2600" smtClean="0"/>
              <a:t>erupce Strombolského typu: silnější erupce při výbuchu jsou vystřeleny kusy rozžhavené lávy tzv. "BOMBY" </a:t>
            </a:r>
          </a:p>
          <a:p>
            <a:pPr eaLnBrk="1" hangingPunct="1">
              <a:lnSpc>
                <a:spcPct val="80000"/>
              </a:lnSpc>
              <a:buFont typeface="Century Gothic" pitchFamily="34" charset="0"/>
              <a:buAutoNum type="arabicPeriod"/>
            </a:pPr>
            <a:r>
              <a:rPr lang="cs-CZ" sz="2600" smtClean="0"/>
              <a:t>erupce typu Vulkánu: velmi nebezpečná erupce místo chrlení lavy se láva vystřeluje několik kilometrů daleko od kráteru.</a:t>
            </a:r>
          </a:p>
          <a:p>
            <a:pPr eaLnBrk="1" hangingPunct="1">
              <a:lnSpc>
                <a:spcPct val="80000"/>
              </a:lnSpc>
              <a:buFont typeface="Century Gothic" pitchFamily="34" charset="0"/>
              <a:buAutoNum type="arabicPeriod"/>
            </a:pPr>
            <a:r>
              <a:rPr lang="cs-CZ" sz="2600" smtClean="0"/>
              <a:t>typ PELENEJSKÝ: nejmohutnější a nejnebezpečnější (Tento typ se udál roku 79n.l – výbuch hory Vesuv </a:t>
            </a:r>
            <a:br>
              <a:rPr lang="cs-CZ" sz="2600" smtClean="0"/>
            </a:br>
            <a:endParaRPr lang="cs-CZ" sz="2600" u="sng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Sopky uprostřed desek</a:t>
            </a: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3794" name="Zástupný symbol pro obsah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cs-CZ" smtClean="0"/>
              <a:t>Zdrojem sopek je velké množství tepla, které produkuje obrovské množství magmatu,hluboko pod povrchem země.Magma si pomalu razí cestu k povrchu,a tak může vzniknout sopka mimo zlom desky.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Sopky pod mořskou hladinou</a:t>
            </a: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4818" name="Zástupný symbol pro obsah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cs-CZ" smtClean="0"/>
              <a:t>Sopky se převážně vyskytují pod hladinou moře.Je zde jen 6km silná Zemská kůra,tak má magma možnost lépe projít na povrch.</a:t>
            </a:r>
            <a:br>
              <a:rPr lang="cs-CZ" smtClean="0"/>
            </a:br>
            <a:r>
              <a:rPr lang="cs-CZ" smtClean="0"/>
              <a:t>Když se spustí vulkán pod mořem,láva vytékající na dno oceánu se rychle ochlazuje a tuhne.Tak vznikají některé ostrovy.</a:t>
            </a:r>
            <a:br>
              <a:rPr lang="cs-CZ" smtClean="0"/>
            </a:br>
            <a:endParaRPr lang="cs-CZ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Oblaka popela</a:t>
            </a: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5842" name="Zástupný symbol pro obsah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cs-CZ" smtClean="0"/>
              <a:t>Jestliže je magma husté,ale plyny nevytvářejí příliš velký tlak,uvolní se při erupci množství žhavého popela a plynů,v podobě mraku.Po spadnutí na zem sjíždí sopečný popel po svahu sopky dolů.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Historie sopek</a:t>
            </a: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6866" name="Zástupný symbol pro obsah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cs-CZ" smtClean="0"/>
              <a:t>Sopka svaté Heleny (18.května 1980 )</a:t>
            </a:r>
            <a:endParaRPr lang="cs-CZ" smtClean="0">
              <a:latin typeface="Arial" charset="0"/>
            </a:endParaRPr>
          </a:p>
          <a:p>
            <a:pPr lvl="1" eaLnBrk="1" hangingPunct="1"/>
            <a:r>
              <a:rPr lang="cs-CZ" smtClean="0"/>
              <a:t>leží ve státě Washington v USA</a:t>
            </a:r>
          </a:p>
          <a:p>
            <a:pPr lvl="1" eaLnBrk="1" hangingPunct="1"/>
            <a:r>
              <a:rPr lang="cs-CZ" smtClean="0"/>
              <a:t>  je peleonejského typu.</a:t>
            </a:r>
          </a:p>
          <a:p>
            <a:pPr lvl="1" eaLnBrk="1" hangingPunct="1"/>
            <a:r>
              <a:rPr lang="cs-CZ" smtClean="0"/>
              <a:t>57 lidí zemřelo</a:t>
            </a:r>
            <a:endParaRPr lang="cs-CZ" smtClean="0">
              <a:latin typeface="Arial" charset="0"/>
            </a:endParaRPr>
          </a:p>
          <a:p>
            <a:pPr eaLnBrk="1" hangingPunct="1"/>
            <a:r>
              <a:rPr lang="cs-CZ" smtClean="0"/>
              <a:t>Krakatoa</a:t>
            </a:r>
            <a:r>
              <a:rPr lang="cs-CZ" smtClean="0">
                <a:latin typeface="Arial" charset="0"/>
              </a:rPr>
              <a:t> (</a:t>
            </a:r>
            <a:r>
              <a:rPr lang="cs-CZ" smtClean="0"/>
              <a:t>1883 )</a:t>
            </a:r>
            <a:endParaRPr lang="cs-CZ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cs-CZ" sz="2600" u="sng" smtClean="0"/>
              <a:t>Druhy sopečných erubcí:</a:t>
            </a:r>
          </a:p>
          <a:p>
            <a:pPr lvl="1" eaLnBrk="1" hangingPunct="1">
              <a:lnSpc>
                <a:spcPct val="80000"/>
              </a:lnSpc>
            </a:pPr>
            <a:r>
              <a:rPr lang="cs-CZ" smtClean="0"/>
              <a:t>ostrov Krakatou mezi Sumatrou a Jávou</a:t>
            </a:r>
            <a:endParaRPr lang="cs-CZ" sz="2200" u="sng" smtClean="0"/>
          </a:p>
          <a:p>
            <a:pPr eaLnBrk="1" hangingPunct="1"/>
            <a:r>
              <a:rPr lang="cs-CZ" smtClean="0"/>
              <a:t>Eyjafjallajökull (2010)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cs-CZ" smtClean="0">
                <a:ln>
                  <a:noFill/>
                </a:ln>
                <a:effectLst/>
              </a:rPr>
              <a:t>Zajímavosti </a:t>
            </a:r>
          </a:p>
        </p:txBody>
      </p:sp>
      <p:sp>
        <p:nvSpPr>
          <p:cNvPr id="3789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cs-CZ" smtClean="0"/>
              <a:t>Na zemi je o kolo 1300 aktivních sopek,podmořskou hladinou jich je 800.</a:t>
            </a:r>
            <a:br>
              <a:rPr lang="cs-CZ" smtClean="0"/>
            </a:br>
            <a:endParaRPr lang="cs-CZ" smtClean="0"/>
          </a:p>
          <a:p>
            <a:pPr eaLnBrk="1" hangingPunct="1">
              <a:lnSpc>
                <a:spcPct val="90000"/>
              </a:lnSpc>
            </a:pPr>
            <a:r>
              <a:rPr lang="cs-CZ" smtClean="0"/>
              <a:t>Sopka mohou být staré od několika desetiletí až několik milionu let.</a:t>
            </a:r>
            <a:br>
              <a:rPr lang="cs-CZ" smtClean="0"/>
            </a:br>
            <a:endParaRPr lang="cs-CZ" smtClean="0"/>
          </a:p>
          <a:p>
            <a:pPr eaLnBrk="1" hangingPunct="1">
              <a:lnSpc>
                <a:spcPct val="90000"/>
              </a:lnSpc>
            </a:pPr>
            <a:r>
              <a:rPr lang="cs-CZ" smtClean="0"/>
              <a:t>Láva má teplotu až 1000 stupňů celsia.A dosáhne rychlosti až 165 m/s.Láva si může udělat vlastní koryto </a:t>
            </a:r>
            <a:br>
              <a:rPr lang="cs-CZ" smtClean="0"/>
            </a:br>
            <a:endParaRPr lang="cs-CZ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cs-CZ" smtClean="0">
                <a:ln>
                  <a:noFill/>
                </a:ln>
                <a:effectLst/>
              </a:rPr>
              <a:t>Zdroje:</a:t>
            </a:r>
          </a:p>
        </p:txBody>
      </p:sp>
      <p:sp>
        <p:nvSpPr>
          <p:cNvPr id="3891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cs-CZ" smtClean="0"/>
              <a:t>Zemětřesení</a:t>
            </a:r>
          </a:p>
          <a:p>
            <a:pPr marL="742950" lvl="1" eaLnBrk="1" hangingPunct="1">
              <a:lnSpc>
                <a:spcPct val="90000"/>
              </a:lnSpc>
            </a:pPr>
            <a:r>
              <a:rPr lang="cs-CZ" smtClean="0"/>
              <a:t>internet : </a:t>
            </a:r>
            <a:r>
              <a:rPr lang="cs-CZ" smtClean="0">
                <a:hlinkClick r:id="rId2"/>
              </a:rPr>
              <a:t>http://www.zachranny-kruh.cz/</a:t>
            </a:r>
            <a:endParaRPr lang="cs-CZ" smtClean="0"/>
          </a:p>
          <a:p>
            <a:pPr marL="742950" lvl="1" eaLnBrk="1" hangingPunct="1">
              <a:lnSpc>
                <a:spcPct val="90000"/>
              </a:lnSpc>
            </a:pPr>
            <a:r>
              <a:rPr lang="cs-CZ" smtClean="0"/>
              <a:t>literatura : kniha (Přírodní katastrofy) Zemětřesení</a:t>
            </a:r>
          </a:p>
          <a:p>
            <a:pPr eaLnBrk="1" hangingPunct="1">
              <a:lnSpc>
                <a:spcPct val="90000"/>
              </a:lnSpc>
            </a:pPr>
            <a:r>
              <a:rPr lang="cs-CZ" smtClean="0"/>
              <a:t>Sopečná činnost</a:t>
            </a:r>
          </a:p>
          <a:p>
            <a:pPr marL="742950" lvl="1" eaLnBrk="1" hangingPunct="1">
              <a:lnSpc>
                <a:spcPct val="90000"/>
              </a:lnSpc>
            </a:pPr>
            <a:r>
              <a:rPr lang="cs-CZ" smtClean="0"/>
              <a:t>internet : </a:t>
            </a:r>
            <a:r>
              <a:rPr lang="cs-CZ" smtClean="0">
                <a:hlinkClick r:id="rId3"/>
              </a:rPr>
              <a:t>http://www.gweb.cz/</a:t>
            </a:r>
            <a:endParaRPr lang="cs-CZ" smtClean="0"/>
          </a:p>
          <a:p>
            <a:pPr marL="742950" lvl="1" eaLnBrk="1" hangingPunct="1">
              <a:lnSpc>
                <a:spcPct val="90000"/>
              </a:lnSpc>
            </a:pPr>
            <a:r>
              <a:rPr lang="cs-CZ" smtClean="0"/>
              <a:t>literatura : kniha (Přírodní katastrofy)         Sopky</a:t>
            </a:r>
          </a:p>
          <a:p>
            <a:pPr eaLnBrk="1" hangingPunct="1">
              <a:lnSpc>
                <a:spcPct val="90000"/>
              </a:lnSpc>
            </a:pPr>
            <a:r>
              <a:rPr lang="cs-CZ" smtClean="0"/>
              <a:t>Obrázky : google.com</a:t>
            </a:r>
          </a:p>
          <a:p>
            <a:pPr marL="2057400" lvl="4" indent="-228600" eaLnBrk="1" hangingPunct="1">
              <a:lnSpc>
                <a:spcPct val="90000"/>
              </a:lnSpc>
            </a:pPr>
            <a:r>
              <a:rPr lang="cs-CZ" smtClean="0"/>
              <a:t>seznam.cz</a:t>
            </a:r>
          </a:p>
          <a:p>
            <a:pPr marL="742950" lvl="1" eaLnBrk="1" hangingPunct="1">
              <a:lnSpc>
                <a:spcPct val="90000"/>
              </a:lnSpc>
            </a:pPr>
            <a:endParaRPr lang="cs-CZ" smtClean="0"/>
          </a:p>
          <a:p>
            <a:pPr marL="742950" lvl="1" eaLnBrk="1" hangingPunct="1">
              <a:lnSpc>
                <a:spcPct val="90000"/>
              </a:lnSpc>
              <a:buFont typeface="Verdana" pitchFamily="34" charset="0"/>
              <a:buNone/>
            </a:pPr>
            <a:endParaRPr lang="cs-CZ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cs-CZ" smtClean="0">
                <a:ln>
                  <a:noFill/>
                </a:ln>
                <a:effectLst/>
              </a:rPr>
              <a:t>Děkuji Vám za pozornost </a:t>
            </a:r>
            <a:r>
              <a:rPr lang="cs-CZ" smtClean="0">
                <a:ln>
                  <a:noFill/>
                </a:ln>
                <a:effectLst/>
                <a:sym typeface="Wingdings" pitchFamily="2" charset="2"/>
              </a:rPr>
              <a:t></a:t>
            </a:r>
            <a:endParaRPr lang="cs-CZ" smtClean="0">
              <a:ln>
                <a:noFill/>
              </a:ln>
              <a:effectLst/>
            </a:endParaRPr>
          </a:p>
        </p:txBody>
      </p:sp>
      <p:sp>
        <p:nvSpPr>
          <p:cNvPr id="4608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algn="ctr"/>
            <a:endParaRPr lang="cs-CZ" smtClean="0"/>
          </a:p>
          <a:p>
            <a:pPr algn="ctr"/>
            <a:endParaRPr lang="cs-CZ" smtClean="0"/>
          </a:p>
          <a:p>
            <a:pPr algn="ctr"/>
            <a:r>
              <a:rPr lang="cs-CZ" smtClean="0"/>
              <a:t>Buďme rádi, že nás tyto katastrofy skoro neohrožují, ale co není může být 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alent">
  <a:themeElements>
    <a:clrScheme name="Jmění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alent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Talent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536</TotalTime>
  <Words>728</Words>
  <Application>Microsoft Office PowerPoint</Application>
  <PresentationFormat>Předvádění na obrazovce (4:3)</PresentationFormat>
  <Paragraphs>91</Paragraphs>
  <Slides>27</Slides>
  <Notes>0</Notes>
  <HiddenSlides>0</HiddenSlides>
  <MMClips>1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Šablona návrhu</vt:lpstr>
      </vt:variant>
      <vt:variant>
        <vt:i4>7</vt:i4>
      </vt:variant>
      <vt:variant>
        <vt:lpstr>Nadpisy snímků</vt:lpstr>
      </vt:variant>
      <vt:variant>
        <vt:i4>27</vt:i4>
      </vt:variant>
    </vt:vector>
  </HeadingPairs>
  <TitlesOfParts>
    <vt:vector size="41" baseType="lpstr">
      <vt:lpstr>Arial</vt:lpstr>
      <vt:lpstr>Century Gothic</vt:lpstr>
      <vt:lpstr>Wingdings 2</vt:lpstr>
      <vt:lpstr>Verdana</vt:lpstr>
      <vt:lpstr>Calibri</vt:lpstr>
      <vt:lpstr>Times New Roman</vt:lpstr>
      <vt:lpstr>Wingdings</vt:lpstr>
      <vt:lpstr>Talent</vt:lpstr>
      <vt:lpstr>Talent</vt:lpstr>
      <vt:lpstr>Talent</vt:lpstr>
      <vt:lpstr>Talent</vt:lpstr>
      <vt:lpstr>Talent</vt:lpstr>
      <vt:lpstr>Talent</vt:lpstr>
      <vt:lpstr>Talent</vt:lpstr>
      <vt:lpstr>Snímek 1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Snímek 10</vt:lpstr>
      <vt:lpstr>Snímek 11</vt:lpstr>
      <vt:lpstr>Snímek 12</vt:lpstr>
      <vt:lpstr>Snímek 13</vt:lpstr>
      <vt:lpstr>Snímek 14</vt:lpstr>
      <vt:lpstr>Snímek 15</vt:lpstr>
      <vt:lpstr>Snímek 16</vt:lpstr>
      <vt:lpstr>Snímek 17</vt:lpstr>
      <vt:lpstr>Snímek 18</vt:lpstr>
      <vt:lpstr>Snímek 19</vt:lpstr>
      <vt:lpstr>Druhy sopečných erubcí: </vt:lpstr>
      <vt:lpstr>Snímek 21</vt:lpstr>
      <vt:lpstr>Snímek 22</vt:lpstr>
      <vt:lpstr>Snímek 23</vt:lpstr>
      <vt:lpstr>Snímek 24</vt:lpstr>
      <vt:lpstr>Zajímavosti </vt:lpstr>
      <vt:lpstr>Zdroje:</vt:lpstr>
      <vt:lpstr>Děkuji Vám za pozornost 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Zemětřesení  &amp; Sopečná činnost </dc:title>
  <cp:lastModifiedBy>-</cp:lastModifiedBy>
  <cp:revision>47</cp:revision>
  <dcterms:modified xsi:type="dcterms:W3CDTF">2010-06-02T07:44:32Z</dcterms:modified>
</cp:coreProperties>
</file>